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1" name="Shape 161"/>
          <p:cNvSpPr/>
          <p:nvPr>
            <p:ph type="sldImg"/>
          </p:nvPr>
        </p:nvSpPr>
        <p:spPr>
          <a:xfrm>
            <a:off x="1143000" y="685800"/>
            <a:ext cx="4572000" cy="3429000"/>
          </a:xfrm>
          <a:prstGeom prst="rect">
            <a:avLst/>
          </a:prstGeom>
        </p:spPr>
        <p:txBody>
          <a:bodyPr/>
          <a:lstStyle/>
          <a:p>
            <a:pPr/>
          </a:p>
        </p:txBody>
      </p:sp>
      <p:sp>
        <p:nvSpPr>
          <p:cNvPr id="162" name="Shape 16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685800" y="1775355"/>
            <a:ext cx="7772400" cy="1225021"/>
          </a:xfrm>
          <a:prstGeom prst="rect">
            <a:avLst/>
          </a:prstGeom>
        </p:spPr>
        <p:txBody>
          <a:bodyPr/>
          <a:lstStyle/>
          <a:p>
            <a:pPr/>
            <a:r>
              <a:t>Title Text</a:t>
            </a:r>
          </a:p>
        </p:txBody>
      </p:sp>
      <p:sp>
        <p:nvSpPr>
          <p:cNvPr id="13" name="Body Level One…"/>
          <p:cNvSpPr txBox="1"/>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3" name="Title Text"/>
          <p:cNvSpPr txBox="1"/>
          <p:nvPr>
            <p:ph type="title"/>
          </p:nvPr>
        </p:nvSpPr>
        <p:spPr>
          <a:prstGeom prst="rect">
            <a:avLst/>
          </a:prstGeom>
        </p:spPr>
        <p:txBody>
          <a:bodyPr/>
          <a:lstStyle/>
          <a:p>
            <a:pPr/>
            <a:r>
              <a:t>Title Text</a:t>
            </a:r>
          </a:p>
        </p:txBody>
      </p:sp>
      <p:sp>
        <p:nvSpPr>
          <p:cNvPr id="9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02" name="Title Text"/>
          <p:cNvSpPr txBox="1"/>
          <p:nvPr>
            <p:ph type="title"/>
          </p:nvPr>
        </p:nvSpPr>
        <p:spPr>
          <a:xfrm>
            <a:off x="6629400" y="228865"/>
            <a:ext cx="2057400" cy="4876272"/>
          </a:xfrm>
          <a:prstGeom prst="rect">
            <a:avLst/>
          </a:prstGeom>
        </p:spPr>
        <p:txBody>
          <a:bodyPr/>
          <a:lstStyle/>
          <a:p>
            <a:pPr/>
            <a:r>
              <a:t>Title Text</a:t>
            </a:r>
          </a:p>
        </p:txBody>
      </p:sp>
      <p:sp>
        <p:nvSpPr>
          <p:cNvPr id="103" name="Body Level One…"/>
          <p:cNvSpPr txBox="1"/>
          <p:nvPr>
            <p:ph type="body" idx="1"/>
          </p:nvPr>
        </p:nvSpPr>
        <p:spPr>
          <a:xfrm>
            <a:off x="457200" y="228865"/>
            <a:ext cx="6019800" cy="487627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Text">
    <p:spTree>
      <p:nvGrpSpPr>
        <p:cNvPr id="1" name=""/>
        <p:cNvGrpSpPr/>
        <p:nvPr/>
      </p:nvGrpSpPr>
      <p:grpSpPr>
        <a:xfrm>
          <a:off x="0" y="0"/>
          <a:ext cx="0" cy="0"/>
          <a:chOff x="0" y="0"/>
          <a:chExt cx="0" cy="0"/>
        </a:xfrm>
      </p:grpSpPr>
      <p:sp>
        <p:nvSpPr>
          <p:cNvPr id="111" name="Title Text"/>
          <p:cNvSpPr txBox="1"/>
          <p:nvPr>
            <p:ph type="title"/>
          </p:nvPr>
        </p:nvSpPr>
        <p:spPr>
          <a:prstGeom prst="rect">
            <a:avLst/>
          </a:prstGeom>
        </p:spPr>
        <p:txBody>
          <a:bodyPr/>
          <a:lstStyle/>
          <a:p>
            <a:pPr/>
            <a:r>
              <a:t>Title Text</a:t>
            </a:r>
          </a:p>
        </p:txBody>
      </p:sp>
      <p:sp>
        <p:nvSpPr>
          <p:cNvPr id="11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spTree>
      <p:nvGrpSpPr>
        <p:cNvPr id="1" name=""/>
        <p:cNvGrpSpPr/>
        <p:nvPr/>
      </p:nvGrpSpPr>
      <p:grpSpPr>
        <a:xfrm>
          <a:off x="0" y="0"/>
          <a:ext cx="0" cy="0"/>
          <a:chOff x="0" y="0"/>
          <a:chExt cx="0" cy="0"/>
        </a:xfrm>
      </p:grpSpPr>
      <p:sp>
        <p:nvSpPr>
          <p:cNvPr id="120" name="Slide Number"/>
          <p:cNvSpPr txBox="1"/>
          <p:nvPr>
            <p:ph type="sldNum" sz="quarter" idx="2"/>
          </p:nvPr>
        </p:nvSpPr>
        <p:spPr>
          <a:xfrm>
            <a:off x="8428176" y="5314473"/>
            <a:ext cx="258624" cy="269241"/>
          </a:xfrm>
          <a:prstGeom prst="rect">
            <a:avLst/>
          </a:prstGeom>
        </p:spPr>
        <p:txBody>
          <a:bodyPr/>
          <a:lstStyle>
            <a:lvl1pPr>
              <a:defRPr>
                <a:solidFill>
                  <a:srgbClr val="898989"/>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27" name="Title Text"/>
          <p:cNvSpPr txBox="1"/>
          <p:nvPr>
            <p:ph type="title"/>
          </p:nvPr>
        </p:nvSpPr>
        <p:spPr>
          <a:prstGeom prst="rect">
            <a:avLst/>
          </a:prstGeom>
        </p:spPr>
        <p:txBody>
          <a:bodyPr/>
          <a:lstStyle/>
          <a:p>
            <a:pPr/>
            <a:r>
              <a:t>Title Text</a:t>
            </a:r>
          </a:p>
        </p:txBody>
      </p:sp>
      <p:sp>
        <p:nvSpPr>
          <p:cNvPr id="1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36" name="Title Text"/>
          <p:cNvSpPr txBox="1"/>
          <p:nvPr>
            <p:ph type="title"/>
          </p:nvPr>
        </p:nvSpPr>
        <p:spPr>
          <a:xfrm>
            <a:off x="0" y="285750"/>
            <a:ext cx="7886700" cy="649701"/>
          </a:xfrm>
          <a:prstGeom prst="rect">
            <a:avLst/>
          </a:prstGeom>
        </p:spPr>
        <p:txBody>
          <a:bodyPr lIns="34289" tIns="34289" rIns="34289" bIns="34289"/>
          <a:lstStyle>
            <a:lvl1pPr algn="l" defTabSz="762000">
              <a:lnSpc>
                <a:spcPct val="90000"/>
              </a:lnSpc>
              <a:defRPr sz="3000">
                <a:solidFill>
                  <a:srgbClr val="C00000"/>
                </a:solidFill>
                <a:latin typeface="Calibri Light"/>
                <a:ea typeface="Calibri Light"/>
                <a:cs typeface="Calibri Light"/>
                <a:sym typeface="Calibri Light"/>
              </a:defRPr>
            </a:lvl1pPr>
          </a:lstStyle>
          <a:p>
            <a:pPr/>
            <a:r>
              <a:t>Title Text</a:t>
            </a:r>
          </a:p>
        </p:txBody>
      </p:sp>
      <p:sp>
        <p:nvSpPr>
          <p:cNvPr id="137" name="Body Level One…"/>
          <p:cNvSpPr txBox="1"/>
          <p:nvPr>
            <p:ph type="body" idx="1"/>
          </p:nvPr>
        </p:nvSpPr>
        <p:spPr>
          <a:xfrm>
            <a:off x="628650" y="1654968"/>
            <a:ext cx="7886700" cy="3263505"/>
          </a:xfrm>
          <a:prstGeom prst="rect">
            <a:avLst/>
          </a:prstGeom>
        </p:spPr>
        <p:txBody>
          <a:bodyPr lIns="34289" tIns="34289" rIns="34289" bIns="34289"/>
          <a:lstStyle>
            <a:lvl1pPr marL="179614" indent="-179614" defTabSz="762000">
              <a:lnSpc>
                <a:spcPct val="90000"/>
              </a:lnSpc>
              <a:spcBef>
                <a:spcPts val="800"/>
              </a:spcBef>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pPr/>
            <a:r>
              <a:t>Body Level One</a:t>
            </a:r>
          </a:p>
          <a:p>
            <a:pPr lvl="1"/>
            <a:r>
              <a:t>Body Level Two</a:t>
            </a:r>
          </a:p>
          <a:p>
            <a:pPr lvl="2"/>
            <a:r>
              <a:t>Body Level Three</a:t>
            </a:r>
          </a:p>
          <a:p>
            <a:pPr lvl="3"/>
            <a:r>
              <a:t>Body Level Four</a:t>
            </a:r>
          </a:p>
          <a:p>
            <a:pPr lvl="4"/>
            <a:r>
              <a:t>Body Level Five</a:t>
            </a:r>
          </a:p>
        </p:txBody>
      </p:sp>
      <p:sp>
        <p:nvSpPr>
          <p:cNvPr id="138" name="Slide Number"/>
          <p:cNvSpPr txBox="1"/>
          <p:nvPr>
            <p:ph type="sldNum" sz="quarter" idx="2"/>
          </p:nvPr>
        </p:nvSpPr>
        <p:spPr>
          <a:xfrm>
            <a:off x="8305335" y="5073095"/>
            <a:ext cx="210015" cy="233679"/>
          </a:xfrm>
          <a:prstGeom prst="rect">
            <a:avLst/>
          </a:prstGeom>
        </p:spPr>
        <p:txBody>
          <a:bodyPr lIns="34289" tIns="34289" rIns="34289" bIns="34289"/>
          <a:lstStyle>
            <a:lvl1pPr defTabSz="762000">
              <a:defRPr sz="10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45" name="Title Text"/>
          <p:cNvSpPr txBox="1"/>
          <p:nvPr>
            <p:ph type="title"/>
          </p:nvPr>
        </p:nvSpPr>
        <p:spPr>
          <a:xfrm>
            <a:off x="1142999" y="928687"/>
            <a:ext cx="5915027" cy="487276"/>
          </a:xfrm>
          <a:prstGeom prst="rect">
            <a:avLst/>
          </a:prstGeom>
        </p:spPr>
        <p:txBody>
          <a:bodyPr lIns="25717" tIns="25717" rIns="25717" bIns="25717"/>
          <a:lstStyle>
            <a:lvl1pPr algn="l" defTabSz="762000">
              <a:lnSpc>
                <a:spcPct val="90000"/>
              </a:lnSpc>
              <a:defRPr sz="2800">
                <a:solidFill>
                  <a:srgbClr val="C00000"/>
                </a:solidFill>
                <a:latin typeface="Calibri Light"/>
                <a:ea typeface="Calibri Light"/>
                <a:cs typeface="Calibri Light"/>
                <a:sym typeface="Calibri Light"/>
              </a:defRPr>
            </a:lvl1pPr>
          </a:lstStyle>
          <a:p>
            <a:pPr/>
            <a:r>
              <a:t>Title Text</a:t>
            </a:r>
          </a:p>
        </p:txBody>
      </p:sp>
      <p:sp>
        <p:nvSpPr>
          <p:cNvPr id="146" name="Body Level One…"/>
          <p:cNvSpPr txBox="1"/>
          <p:nvPr>
            <p:ph type="body" sz="half" idx="1"/>
          </p:nvPr>
        </p:nvSpPr>
        <p:spPr>
          <a:xfrm>
            <a:off x="1614487" y="1955601"/>
            <a:ext cx="5915027" cy="2447629"/>
          </a:xfrm>
          <a:prstGeom prst="rect">
            <a:avLst/>
          </a:prstGeom>
        </p:spPr>
        <p:txBody>
          <a:bodyPr lIns="25717" tIns="25717" rIns="25717" bIns="25717"/>
          <a:lstStyle>
            <a:lvl1pPr marL="163285" indent="-163285" defTabSz="762000">
              <a:lnSpc>
                <a:spcPct val="90000"/>
              </a:lnSpc>
              <a:spcBef>
                <a:spcPts val="800"/>
              </a:spcBef>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147" name="Slide Number"/>
          <p:cNvSpPr txBox="1"/>
          <p:nvPr>
            <p:ph type="sldNum" sz="quarter" idx="2"/>
          </p:nvPr>
        </p:nvSpPr>
        <p:spPr>
          <a:xfrm>
            <a:off x="7349514" y="4511258"/>
            <a:ext cx="179999" cy="191136"/>
          </a:xfrm>
          <a:prstGeom prst="rect">
            <a:avLst/>
          </a:prstGeom>
        </p:spPr>
        <p:txBody>
          <a:bodyPr lIns="25717" tIns="25717" rIns="25717" bIns="25717"/>
          <a:lstStyle>
            <a:lvl1pPr defTabSz="762000">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p:spTree>
      <p:nvGrpSpPr>
        <p:cNvPr id="1" name=""/>
        <p:cNvGrpSpPr/>
        <p:nvPr/>
      </p:nvGrpSpPr>
      <p:grpSpPr>
        <a:xfrm>
          <a:off x="0" y="0"/>
          <a:ext cx="0" cy="0"/>
          <a:chOff x="0" y="0"/>
          <a:chExt cx="0" cy="0"/>
        </a:xfrm>
      </p:grpSpPr>
      <p:sp>
        <p:nvSpPr>
          <p:cNvPr id="154" name="Body Level One…"/>
          <p:cNvSpPr txBox="1"/>
          <p:nvPr>
            <p:ph type="body" idx="1"/>
          </p:nvPr>
        </p:nvSpPr>
        <p:spPr>
          <a:xfrm>
            <a:off x="171480" y="1012019"/>
            <a:ext cx="8829676" cy="4583939"/>
          </a:xfrm>
          <a:prstGeom prst="rect">
            <a:avLst/>
          </a:prstGeom>
          <a:solidFill>
            <a:srgbClr val="FFFFFF"/>
          </a:solidFill>
          <a:ln w="31750">
            <a:solidFill>
              <a:srgbClr val="C00000">
                <a:alpha val="46000"/>
              </a:srgbClr>
            </a:solidFill>
            <a:round/>
          </a:ln>
          <a:effectLst>
            <a:outerShdw sx="100000" sy="100000" kx="0" ky="0" algn="b" rotWithShape="0" blurRad="50800" dist="50800" dir="5400000">
              <a:srgbClr val="EEECE1"/>
            </a:outerShdw>
          </a:effectLst>
        </p:spPr>
        <p:txBody>
          <a:body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0" name="Title Text"/>
          <p:cNvSpPr txBox="1"/>
          <p:nvPr>
            <p:ph type="title"/>
          </p:nvPr>
        </p:nvSpPr>
        <p:spPr>
          <a:xfrm>
            <a:off x="722312" y="3672418"/>
            <a:ext cx="7772401" cy="1135063"/>
          </a:xfrm>
          <a:prstGeom prst="rect">
            <a:avLst/>
          </a:prstGeom>
        </p:spPr>
        <p:txBody>
          <a:bodyPr anchor="t"/>
          <a:lstStyle>
            <a:lvl1pPr algn="l">
              <a:defRPr b="1" cap="all" sz="4000"/>
            </a:lvl1pPr>
          </a:lstStyle>
          <a:p>
            <a:pPr/>
            <a:r>
              <a:t>Title Text</a:t>
            </a:r>
          </a:p>
        </p:txBody>
      </p:sp>
      <p:sp>
        <p:nvSpPr>
          <p:cNvPr id="31" name="Body Level One…"/>
          <p:cNvSpPr txBox="1"/>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9" name="Title Text"/>
          <p:cNvSpPr txBox="1"/>
          <p:nvPr>
            <p:ph type="title"/>
          </p:nvPr>
        </p:nvSpPr>
        <p:spPr>
          <a:prstGeom prst="rect">
            <a:avLst/>
          </a:prstGeom>
        </p:spPr>
        <p:txBody>
          <a:bodyPr/>
          <a:lstStyle/>
          <a:p>
            <a:pPr/>
            <a:r>
              <a:t>Title Text</a:t>
            </a:r>
          </a:p>
        </p:txBody>
      </p:sp>
      <p:sp>
        <p:nvSpPr>
          <p:cNvPr id="40" name="Body Level One…"/>
          <p:cNvSpPr txBox="1"/>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Body Level One…"/>
          <p:cNvSpPr txBox="1"/>
          <p:nvPr>
            <p:ph type="body" sz="quarter" idx="1"/>
          </p:nvPr>
        </p:nvSpPr>
        <p:spPr>
          <a:xfrm>
            <a:off x="457200" y="1279260"/>
            <a:ext cx="4040188" cy="533137"/>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0" name="Text Placeholder 4"/>
          <p:cNvSpPr/>
          <p:nvPr>
            <p:ph type="body" sz="quarter" idx="13"/>
          </p:nvPr>
        </p:nvSpPr>
        <p:spPr>
          <a:xfrm>
            <a:off x="4645026" y="1279260"/>
            <a:ext cx="4041776" cy="533137"/>
          </a:xfrm>
          <a:prstGeom prst="rect">
            <a:avLst/>
          </a:prstGeom>
        </p:spPr>
        <p:txBody>
          <a:bodyPr anchor="b"/>
          <a:lstStyle/>
          <a:p>
            <a:pPr marL="0" indent="0">
              <a:spcBef>
                <a:spcPts val="500"/>
              </a:spcBef>
              <a:buSzTx/>
              <a:buFontTx/>
              <a:buNone/>
              <a:defRPr b="1" sz="2400"/>
            </a:pP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3" name="Title Text"/>
          <p:cNvSpPr txBox="1"/>
          <p:nvPr>
            <p:ph type="title"/>
          </p:nvPr>
        </p:nvSpPr>
        <p:spPr>
          <a:xfrm>
            <a:off x="457201" y="227541"/>
            <a:ext cx="3008315" cy="968376"/>
          </a:xfrm>
          <a:prstGeom prst="rect">
            <a:avLst/>
          </a:prstGeom>
        </p:spPr>
        <p:txBody>
          <a:bodyPr anchor="b"/>
          <a:lstStyle>
            <a:lvl1pPr algn="l">
              <a:defRPr b="1" sz="2000"/>
            </a:lvl1pPr>
          </a:lstStyle>
          <a:p>
            <a:pPr/>
            <a:r>
              <a:t>Title Text</a:t>
            </a:r>
          </a:p>
        </p:txBody>
      </p:sp>
      <p:sp>
        <p:nvSpPr>
          <p:cNvPr id="74" name="Body Level One…"/>
          <p:cNvSpPr txBox="1"/>
          <p:nvPr>
            <p:ph type="body" idx="1"/>
          </p:nvPr>
        </p:nvSpPr>
        <p:spPr>
          <a:xfrm>
            <a:off x="3575050" y="227542"/>
            <a:ext cx="5111750" cy="487759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5" name="Text Placeholder 3"/>
          <p:cNvSpPr/>
          <p:nvPr>
            <p:ph type="body" sz="half" idx="13"/>
          </p:nvPr>
        </p:nvSpPr>
        <p:spPr>
          <a:xfrm>
            <a:off x="457201" y="1195917"/>
            <a:ext cx="3008315" cy="3909221"/>
          </a:xfrm>
          <a:prstGeom prst="rect">
            <a:avLst/>
          </a:prstGeom>
        </p:spPr>
        <p:txBody>
          <a:bodyPr/>
          <a:lstStyle/>
          <a:p>
            <a:pPr marL="0" indent="0">
              <a:spcBef>
                <a:spcPts val="300"/>
              </a:spcBef>
              <a:buSzTx/>
              <a:buFontTx/>
              <a:buNone/>
              <a:defRPr sz="1400"/>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3" name="Title Text"/>
          <p:cNvSpPr txBox="1"/>
          <p:nvPr>
            <p:ph type="title"/>
          </p:nvPr>
        </p:nvSpPr>
        <p:spPr>
          <a:xfrm>
            <a:off x="1792288" y="4000500"/>
            <a:ext cx="5486401" cy="472282"/>
          </a:xfrm>
          <a:prstGeom prst="rect">
            <a:avLst/>
          </a:prstGeom>
        </p:spPr>
        <p:txBody>
          <a:bodyPr anchor="b"/>
          <a:lstStyle>
            <a:lvl1pPr algn="l">
              <a:defRPr b="1" sz="2000"/>
            </a:lvl1pPr>
          </a:lstStyle>
          <a:p>
            <a:pPr/>
            <a:r>
              <a:t>Title Text</a:t>
            </a:r>
          </a:p>
        </p:txBody>
      </p:sp>
      <p:sp>
        <p:nvSpPr>
          <p:cNvPr id="84" name="Picture Placeholder 2"/>
          <p:cNvSpPr/>
          <p:nvPr>
            <p:ph type="pic" sz="half" idx="13"/>
          </p:nvPr>
        </p:nvSpPr>
        <p:spPr>
          <a:xfrm>
            <a:off x="1792288" y="510646"/>
            <a:ext cx="5486401" cy="3429001"/>
          </a:xfrm>
          <a:prstGeom prst="rect">
            <a:avLst/>
          </a:prstGeom>
        </p:spPr>
        <p:txBody>
          <a:bodyPr lIns="91439" rIns="91439">
            <a:noAutofit/>
          </a:bodyPr>
          <a:lstStyle/>
          <a:p>
            <a:pPr/>
          </a:p>
        </p:txBody>
      </p:sp>
      <p:sp>
        <p:nvSpPr>
          <p:cNvPr id="85" name="Body Level One…"/>
          <p:cNvSpPr txBox="1"/>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2">
            <a:extLst/>
          </a:blip>
          <a:stretch>
            <a:fillRect/>
          </a:stretch>
        </p:blipFill>
        <p:spPr>
          <a:xfrm>
            <a:off x="563" y="1"/>
            <a:ext cx="9143438" cy="5715001"/>
          </a:xfrm>
          <a:prstGeom prst="rect">
            <a:avLst/>
          </a:prstGeom>
          <a:ln w="12700">
            <a:miter lim="400000"/>
          </a:ln>
        </p:spPr>
      </p:pic>
      <p:sp>
        <p:nvSpPr>
          <p:cNvPr id="3" name="Title Text"/>
          <p:cNvSpPr txBox="1"/>
          <p:nvPr>
            <p:ph type="title"/>
          </p:nvPr>
        </p:nvSpPr>
        <p:spPr>
          <a:xfrm>
            <a:off x="457200" y="228865"/>
            <a:ext cx="8229600" cy="9525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457200" y="1333500"/>
            <a:ext cx="8229600" cy="37716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2.jpeg"/><Relationship Id="rId4"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securitysite.com/encryption/padding" TargetMode="Externa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hyperlink" Target="https://asecuritysite.com/encryption/fernet" TargetMode="External"/><Relationship Id="rId7" Type="http://schemas.openxmlformats.org/officeDocument/2006/relationships/image" Target="../media/image3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securitysite.com/encryption/padding" TargetMode="Externa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hyperlink" Target="https://asecuritysite.com/encryption/fernet2" TargetMode="External"/><Relationship Id="rId6" Type="http://schemas.openxmlformats.org/officeDocument/2006/relationships/image" Target="../media/image3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5.png"/><Relationship Id="rId3" Type="http://schemas.openxmlformats.org/officeDocument/2006/relationships/hyperlink" Target="https://asecuritysite.com/encryption/fer" TargetMode="External"/><Relationship Id="rId4" Type="http://schemas.openxmlformats.org/officeDocument/2006/relationships/image" Target="../media/image39.png"/><Relationship Id="rId5" Type="http://schemas.openxmlformats.org/officeDocument/2006/relationships/hyperlink" Target="https://asecuritysite.com/encryption/ferdecode" TargetMode="External"/><Relationship Id="rId6" Type="http://schemas.openxmlformats.org/officeDocument/2006/relationships/image" Target="../media/image4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 Id="rId3" Type="http://schemas.openxmlformats.org/officeDocument/2006/relationships/hyperlink" Target="https://asecuritysite.com/encryption/fernet3" TargetMode="External"/><Relationship Id="rId4" Type="http://schemas.openxmlformats.org/officeDocument/2006/relationships/image" Target="../media/image4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securitysite.com/encryption/srp" TargetMode="External"/><Relationship Id="rId3" Type="http://schemas.openxmlformats.org/officeDocument/2006/relationships/image" Target="../media/image4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asecuritysite.com/encryption/srp" TargetMode="External"/><Relationship Id="rId3" Type="http://schemas.openxmlformats.org/officeDocument/2006/relationships/image" Target="../media/image4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 Id="rId3" Type="http://schemas.openxmlformats.org/officeDocument/2006/relationships/hyperlink" Target="https://asecuritysite.com/encryption/spake"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hyperlink" Target="https://asecuritysite.com/encryption/spake"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3.jpeg"/><Relationship Id="rId5" Type="http://schemas.openxmlformats.org/officeDocument/2006/relationships/image" Target="../media/image52.png"/><Relationship Id="rId6" Type="http://schemas.openxmlformats.org/officeDocument/2006/relationships/image" Target="../media/image5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png"/><Relationship Id="rId3" Type="http://schemas.openxmlformats.org/officeDocument/2006/relationships/hyperlink" Target="https://asecuritysite.com/encryption/fpe"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itle 1"/>
          <p:cNvSpPr txBox="1"/>
          <p:nvPr>
            <p:ph type="title"/>
          </p:nvPr>
        </p:nvSpPr>
        <p:spPr>
          <a:xfrm>
            <a:off x="430212" y="787400"/>
            <a:ext cx="5327651" cy="4140200"/>
          </a:xfrm>
          <a:prstGeom prst="rect">
            <a:avLst/>
          </a:prstGeom>
        </p:spPr>
        <p:txBody>
          <a:bodyPr/>
          <a:lstStyle/>
          <a:p>
            <a:pPr algn="l" defTabSz="685800">
              <a:defRPr b="1" sz="2925">
                <a:solidFill>
                  <a:srgbClr val="C00000"/>
                </a:solidFill>
              </a:defRPr>
            </a:pPr>
            <a:r>
              <a:t>Tokens, Authorization and Docker</a:t>
            </a:r>
            <a:br/>
            <a:r>
              <a:rPr b="0" sz="1350"/>
              <a:t>ERC-20 Tokens</a:t>
            </a:r>
            <a:endParaRPr b="0" sz="1350"/>
          </a:p>
          <a:p>
            <a:pPr algn="l" defTabSz="685800">
              <a:defRPr b="1" sz="2925">
                <a:solidFill>
                  <a:srgbClr val="C00000"/>
                </a:solidFill>
              </a:defRPr>
            </a:pPr>
            <a:r>
              <a:rPr b="0" sz="1350"/>
              <a:t>JSON Web Tokens</a:t>
            </a:r>
            <a:endParaRPr b="0" sz="1350"/>
          </a:p>
          <a:p>
            <a:pPr algn="l" defTabSz="685800">
              <a:defRPr b="1" sz="2925">
                <a:solidFill>
                  <a:srgbClr val="C00000"/>
                </a:solidFill>
              </a:defRPr>
            </a:pPr>
            <a:r>
              <a:rPr b="0" sz="1350"/>
              <a:t>OAuth 2.0</a:t>
            </a:r>
            <a:endParaRPr b="0" sz="1350"/>
          </a:p>
          <a:p>
            <a:pPr algn="l" defTabSz="685800">
              <a:defRPr b="1" sz="2925">
                <a:solidFill>
                  <a:srgbClr val="C00000"/>
                </a:solidFill>
              </a:defRPr>
            </a:pPr>
            <a:r>
              <a:rPr b="0" sz="1350"/>
              <a:t>Fernet Tokens</a:t>
            </a:r>
            <a:endParaRPr b="0" sz="1350"/>
          </a:p>
          <a:p>
            <a:pPr algn="l" defTabSz="685800">
              <a:defRPr b="1" sz="2925">
                <a:solidFill>
                  <a:srgbClr val="C00000"/>
                </a:solidFill>
              </a:defRPr>
            </a:pPr>
            <a:r>
              <a:rPr b="0" sz="1350"/>
              <a:t>PAKE</a:t>
            </a:r>
            <a:endParaRPr b="0" sz="1350"/>
          </a:p>
          <a:p>
            <a:pPr algn="l" defTabSz="685800">
              <a:defRPr b="1" sz="2925">
                <a:solidFill>
                  <a:srgbClr val="C00000"/>
                </a:solidFill>
              </a:defRPr>
            </a:pPr>
            <a:r>
              <a:rPr b="0" sz="1350"/>
              <a:t>Docker</a:t>
            </a:r>
            <a:endParaRPr b="0" sz="1350"/>
          </a:p>
          <a:p>
            <a:pPr algn="l" defTabSz="685800">
              <a:defRPr b="1" sz="2925">
                <a:solidFill>
                  <a:srgbClr val="C00000"/>
                </a:solidFill>
              </a:defRPr>
            </a:pPr>
            <a:br>
              <a:rPr b="0" sz="1350"/>
            </a:br>
            <a:br>
              <a:rPr b="0" sz="1350"/>
            </a:br>
            <a:r>
              <a:rPr sz="2025">
                <a:solidFill>
                  <a:srgbClr val="000000"/>
                </a:solidFill>
              </a:rPr>
              <a:t>Prof Bill Buchanan OBE</a:t>
            </a:r>
            <a:br>
              <a:rPr sz="2025">
                <a:solidFill>
                  <a:srgbClr val="000000"/>
                </a:solidFill>
              </a:rPr>
            </a:br>
            <a:br>
              <a:rPr b="0" sz="1350"/>
            </a:br>
            <a:r>
              <a:rPr b="0" sz="1350"/>
              <a:t>http://asecuritysite.com/esecurity</a:t>
            </a:r>
            <a:br>
              <a:rPr b="0" sz="1350"/>
            </a:br>
            <a:br>
              <a:rPr b="0" sz="1350"/>
            </a:br>
            <a:endParaRPr b="0" sz="1350"/>
          </a:p>
          <a:p>
            <a:pPr algn="l" defTabSz="685800">
              <a:defRPr b="1" sz="2925">
                <a:solidFill>
                  <a:srgbClr val="C00000"/>
                </a:solidFill>
              </a:defRPr>
            </a:pPr>
            <a:br>
              <a:rPr b="0" sz="1350"/>
            </a:br>
          </a:p>
        </p:txBody>
      </p:sp>
      <p:pic>
        <p:nvPicPr>
          <p:cNvPr id="165"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itle"/>
          <p:cNvSpPr txBox="1"/>
          <p:nvPr>
            <p:ph type="title" idx="4294967295"/>
          </p:nvPr>
        </p:nvSpPr>
        <p:spPr>
          <a:xfrm>
            <a:off x="457200" y="228600"/>
            <a:ext cx="8229600" cy="952500"/>
          </a:xfrm>
          <a:prstGeom prst="rect">
            <a:avLst/>
          </a:prstGeom>
        </p:spPr>
        <p:txBody>
          <a:bodyPr/>
          <a:lstStyle/>
          <a:p>
            <a:pPr/>
          </a:p>
        </p:txBody>
      </p:sp>
      <p:sp>
        <p:nvSpPr>
          <p:cNvPr id="192"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ERC-20 Tokens</a:t>
            </a:r>
          </a:p>
        </p:txBody>
      </p:sp>
      <p:pic>
        <p:nvPicPr>
          <p:cNvPr id="193" name="1*Y_Yvyf0YvNlYEgM3eOMvGA.png" descr="1*Y_Yvyf0YvNlYEgM3eOMvGA.png"/>
          <p:cNvPicPr>
            <a:picLocks noChangeAspect="1"/>
          </p:cNvPicPr>
          <p:nvPr/>
        </p:nvPicPr>
        <p:blipFill>
          <a:blip r:embed="rId2">
            <a:extLst/>
          </a:blip>
          <a:stretch>
            <a:fillRect/>
          </a:stretch>
        </p:blipFill>
        <p:spPr>
          <a:xfrm>
            <a:off x="53885" y="867878"/>
            <a:ext cx="5413736" cy="4441938"/>
          </a:xfrm>
          <a:prstGeom prst="rect">
            <a:avLst/>
          </a:prstGeom>
          <a:ln w="12700">
            <a:miter lim="400000"/>
          </a:ln>
        </p:spPr>
      </p:pic>
      <p:sp>
        <p:nvSpPr>
          <p:cNvPr id="194" name="Within the Ethereum blockchain we can record transactions and run smart contracts. These things allow us to run DApps (decentralized applications) and which can support the running of the infrastructure in return for some payment (Ether).…"/>
          <p:cNvSpPr txBox="1"/>
          <p:nvPr/>
        </p:nvSpPr>
        <p:spPr>
          <a:xfrm>
            <a:off x="5446779" y="896827"/>
            <a:ext cx="3570004" cy="438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Within the Ethereum blockchain we can record transactions and run smart contracts. These things allow us to run DApps (decentralized applications) and which can support the running of the infrastructure in return for some payment (Ether). </a:t>
            </a:r>
          </a:p>
          <a:p>
            <a:pPr defTabSz="457200">
              <a:lnSpc>
                <a:spcPts val="3500"/>
              </a:lnSpc>
              <a:defRPr>
                <a:latin typeface="Arial"/>
                <a:ea typeface="Arial"/>
                <a:cs typeface="Arial"/>
                <a:sym typeface="Arial"/>
              </a:defRPr>
            </a:pPr>
          </a:p>
          <a:p>
            <a:pPr defTabSz="457200">
              <a:lnSpc>
                <a:spcPts val="3500"/>
              </a:lnSpc>
              <a:defRPr>
                <a:latin typeface="Arial"/>
                <a:ea typeface="Arial"/>
                <a:cs typeface="Arial"/>
                <a:sym typeface="Arial"/>
              </a:defRPr>
            </a:pPr>
            <a:r>
              <a:t>A DApp can also </a:t>
            </a:r>
            <a:r>
              <a:rPr b="1"/>
              <a:t>create tokens for new currencies</a:t>
            </a:r>
            <a:r>
              <a:t>, shares in a company or to prove the ownership of an asset. </a:t>
            </a:r>
          </a:p>
          <a:p>
            <a:pPr defTabSz="457200">
              <a:lnSpc>
                <a:spcPts val="3500"/>
              </a:lnSpc>
              <a:defRPr>
                <a:latin typeface="Arial"/>
                <a:ea typeface="Arial"/>
                <a:cs typeface="Arial"/>
                <a:sym typeface="Arial"/>
              </a:defRPr>
            </a:pPr>
          </a:p>
          <a:p>
            <a:pPr defTabSz="457200">
              <a:lnSpc>
                <a:spcPts val="3500"/>
              </a:lnSpc>
              <a:defRPr>
                <a:latin typeface="Times"/>
                <a:ea typeface="Times"/>
                <a:cs typeface="Times"/>
                <a:sym typeface="Times"/>
              </a:defRPr>
            </a:pPr>
            <a:r>
              <a:rPr>
                <a:latin typeface="Arial"/>
                <a:ea typeface="Arial"/>
                <a:cs typeface="Arial"/>
                <a:sym typeface="Arial"/>
              </a:rPr>
              <a:t>ERC-20 allow for the sharing, transfer and storage of tokens</a:t>
            </a:r>
            <a:r>
              <a: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itle"/>
          <p:cNvSpPr txBox="1"/>
          <p:nvPr>
            <p:ph type="title" idx="4294967295"/>
          </p:nvPr>
        </p:nvSpPr>
        <p:spPr>
          <a:xfrm>
            <a:off x="457200" y="228600"/>
            <a:ext cx="8229600" cy="952500"/>
          </a:xfrm>
          <a:prstGeom prst="rect">
            <a:avLst/>
          </a:prstGeom>
        </p:spPr>
        <p:txBody>
          <a:bodyPr/>
          <a:lstStyle/>
          <a:p>
            <a:pPr/>
          </a:p>
        </p:txBody>
      </p:sp>
      <p:sp>
        <p:nvSpPr>
          <p:cNvPr id="197"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ERC-20 Tokens</a:t>
            </a:r>
          </a:p>
        </p:txBody>
      </p:sp>
      <p:pic>
        <p:nvPicPr>
          <p:cNvPr id="198" name="1*Y_Yvyf0YvNlYEgM3eOMvGA.png" descr="1*Y_Yvyf0YvNlYEgM3eOMvGA.png"/>
          <p:cNvPicPr>
            <a:picLocks noChangeAspect="1"/>
          </p:cNvPicPr>
          <p:nvPr/>
        </p:nvPicPr>
        <p:blipFill>
          <a:blip r:embed="rId2">
            <a:extLst/>
          </a:blip>
          <a:stretch>
            <a:fillRect/>
          </a:stretch>
        </p:blipFill>
        <p:spPr>
          <a:xfrm>
            <a:off x="246411" y="655085"/>
            <a:ext cx="3746397" cy="3073896"/>
          </a:xfrm>
          <a:prstGeom prst="rect">
            <a:avLst/>
          </a:prstGeom>
          <a:ln w="12700">
            <a:miter lim="400000"/>
          </a:ln>
        </p:spPr>
      </p:pic>
      <p:sp>
        <p:nvSpPr>
          <p:cNvPr id="199" name="ERC-20 tokens are supported by the whole of the Ethereum infrastructure and can be easily traded. They support a number of mandatory functions:…"/>
          <p:cNvSpPr txBox="1"/>
          <p:nvPr/>
        </p:nvSpPr>
        <p:spPr>
          <a:xfrm>
            <a:off x="3948919" y="281869"/>
            <a:ext cx="5148761" cy="51512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ERC-20 tokens are supported by the whole of the Ethereum infrastructure and can be easily traded. They support a number of mandatory functions:</a:t>
            </a:r>
          </a:p>
          <a:p>
            <a:pPr defTabSz="457200">
              <a:lnSpc>
                <a:spcPts val="3500"/>
              </a:lnSpc>
              <a:defRPr>
                <a:latin typeface="Arial"/>
                <a:ea typeface="Arial"/>
                <a:cs typeface="Arial"/>
                <a:sym typeface="Arial"/>
              </a:defRPr>
            </a:pP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totalSupply. </a:t>
            </a:r>
            <a:r>
              <a:t>This function is the total number of ERC-20 tokens that have been created.</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balanceOf. T</a:t>
            </a:r>
            <a:r>
              <a:t>his function identifies the number of tokens that a given address has in its account.</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transfer.</a:t>
            </a:r>
            <a:r>
              <a:t> This function supports the transfer of tokens to a defined user address.</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transferFrom. </a:t>
            </a:r>
            <a:r>
              <a:t>This function supports a user to transfer tokens to another user.</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approve.</a:t>
            </a:r>
            <a:r>
              <a:t> This function checks that a transaction is valid, based on the supply of token.</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allowance.</a:t>
            </a:r>
            <a:r>
              <a:t> This function checks if a user has enough funds in their account for a transaction.</a:t>
            </a:r>
          </a:p>
        </p:txBody>
      </p:sp>
      <p:sp>
        <p:nvSpPr>
          <p:cNvPr id="200" name="Optional:…"/>
          <p:cNvSpPr txBox="1"/>
          <p:nvPr/>
        </p:nvSpPr>
        <p:spPr>
          <a:xfrm>
            <a:off x="63259" y="4026342"/>
            <a:ext cx="3957068" cy="12421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Optional:</a:t>
            </a:r>
          </a:p>
          <a:p>
            <a:pPr marL="457200" indent="-317500" defTabSz="457200">
              <a:lnSpc>
                <a:spcPts val="2800"/>
              </a:lnSpc>
              <a:buClr>
                <a:srgbClr val="000000"/>
              </a:buClr>
              <a:buSzPct val="100000"/>
              <a:buFont typeface="Times"/>
              <a:buChar char="•"/>
              <a:defRPr sz="1200">
                <a:latin typeface="Arial"/>
                <a:ea typeface="Arial"/>
                <a:cs typeface="Arial"/>
                <a:sym typeface="Arial"/>
              </a:defRPr>
            </a:pPr>
            <a:r>
              <a:t>Token Name. This is the name that the token will be defined as.</a:t>
            </a:r>
          </a:p>
          <a:p>
            <a:pPr marL="457200" indent="-317500" defTabSz="457200">
              <a:lnSpc>
                <a:spcPts val="2800"/>
              </a:lnSpc>
              <a:buClr>
                <a:srgbClr val="000000"/>
              </a:buClr>
              <a:buSzPct val="100000"/>
              <a:buFont typeface="Times"/>
              <a:buChar char="•"/>
              <a:defRPr sz="1200">
                <a:latin typeface="Arial"/>
                <a:ea typeface="Arial"/>
                <a:cs typeface="Arial"/>
                <a:sym typeface="Arial"/>
              </a:defRPr>
            </a:pPr>
            <a:r>
              <a:t>Symbol. This is the symbol that the token will use.</a:t>
            </a:r>
          </a:p>
          <a:p>
            <a:pPr marL="457200" indent="-317500" defTabSz="457200">
              <a:lnSpc>
                <a:spcPts val="2800"/>
              </a:lnSpc>
              <a:buClr>
                <a:srgbClr val="000000"/>
              </a:buClr>
              <a:buSzPct val="100000"/>
              <a:buFont typeface="Times"/>
              <a:buChar char="•"/>
              <a:defRPr sz="1200">
                <a:latin typeface="Arial"/>
                <a:ea typeface="Arial"/>
                <a:cs typeface="Arial"/>
                <a:sym typeface="Arial"/>
              </a:defRPr>
            </a:pPr>
            <a:r>
              <a:t>Decimal. This is the number of decimal places to be used for any transactions.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itle"/>
          <p:cNvSpPr txBox="1"/>
          <p:nvPr>
            <p:ph type="title" idx="4294967295"/>
          </p:nvPr>
        </p:nvSpPr>
        <p:spPr>
          <a:xfrm>
            <a:off x="457200" y="228600"/>
            <a:ext cx="8229600" cy="952500"/>
          </a:xfrm>
          <a:prstGeom prst="rect">
            <a:avLst/>
          </a:prstGeom>
        </p:spPr>
        <p:txBody>
          <a:bodyPr/>
          <a:lstStyle/>
          <a:p>
            <a:pPr/>
          </a:p>
        </p:txBody>
      </p:sp>
      <p:sp>
        <p:nvSpPr>
          <p:cNvPr id="203"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ERC-20 Tokens</a:t>
            </a:r>
          </a:p>
        </p:txBody>
      </p:sp>
      <p:pic>
        <p:nvPicPr>
          <p:cNvPr id="204" name="1*Y_Yvyf0YvNlYEgM3eOMvGA.png" descr="1*Y_Yvyf0YvNlYEgM3eOMvGA.png"/>
          <p:cNvPicPr>
            <a:picLocks noChangeAspect="1"/>
          </p:cNvPicPr>
          <p:nvPr/>
        </p:nvPicPr>
        <p:blipFill>
          <a:blip r:embed="rId2">
            <a:extLst/>
          </a:blip>
          <a:stretch>
            <a:fillRect/>
          </a:stretch>
        </p:blipFill>
        <p:spPr>
          <a:xfrm>
            <a:off x="246411" y="655085"/>
            <a:ext cx="2823233" cy="2316446"/>
          </a:xfrm>
          <a:prstGeom prst="rect">
            <a:avLst/>
          </a:prstGeom>
          <a:ln w="12700">
            <a:miter lim="400000"/>
          </a:ln>
        </p:spPr>
      </p:pic>
      <p:sp>
        <p:nvSpPr>
          <p:cNvPr id="205" name="ERC-20 tokens are supported by the whole of the Ethereum infrastructure and can be easily traded. They support a number of mandatory functions:…"/>
          <p:cNvSpPr txBox="1"/>
          <p:nvPr/>
        </p:nvSpPr>
        <p:spPr>
          <a:xfrm>
            <a:off x="3948919" y="281869"/>
            <a:ext cx="5148761" cy="51512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ERC-20 tokens are supported by the whole of the Ethereum infrastructure and can be easily traded. They support a number of mandatory functions:</a:t>
            </a:r>
          </a:p>
          <a:p>
            <a:pPr defTabSz="457200">
              <a:lnSpc>
                <a:spcPts val="3500"/>
              </a:lnSpc>
              <a:defRPr>
                <a:latin typeface="Arial"/>
                <a:ea typeface="Arial"/>
                <a:cs typeface="Arial"/>
                <a:sym typeface="Arial"/>
              </a:defRPr>
            </a:pP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totalSupply. </a:t>
            </a:r>
            <a:r>
              <a:t>This function is the total number of ERC-20 tokens that have been created.</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balanceOf. T</a:t>
            </a:r>
            <a:r>
              <a:t>his function identifies the number of tokens that a given address has in its account.</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transfer.</a:t>
            </a:r>
            <a:r>
              <a:t> This function supports the transfer of tokens to a defined user address.</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transferFrom. </a:t>
            </a:r>
            <a:r>
              <a:t>This function supports a user to transfer tokens to another user.</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approve.</a:t>
            </a:r>
            <a:r>
              <a:t> This function checks that a transaction is valid, based on the supply of token.</a:t>
            </a:r>
          </a:p>
          <a:p>
            <a:pPr marL="457200" indent="-317500" defTabSz="457200">
              <a:lnSpc>
                <a:spcPts val="3500"/>
              </a:lnSpc>
              <a:buClr>
                <a:srgbClr val="000000"/>
              </a:buClr>
              <a:buSzPct val="100000"/>
              <a:buFont typeface="Times"/>
              <a:buChar char="•"/>
              <a:defRPr>
                <a:latin typeface="Arial"/>
                <a:ea typeface="Arial"/>
                <a:cs typeface="Arial"/>
                <a:sym typeface="Arial"/>
              </a:defRPr>
            </a:pPr>
            <a:r>
              <a:rPr b="1"/>
              <a:t>allowance.</a:t>
            </a:r>
            <a:r>
              <a:t> This function checks if a user has enough funds in their account for a transaction.</a:t>
            </a:r>
          </a:p>
        </p:txBody>
      </p:sp>
      <p:sp>
        <p:nvSpPr>
          <p:cNvPr id="206" name="Details:…"/>
          <p:cNvSpPr txBox="1"/>
          <p:nvPr/>
        </p:nvSpPr>
        <p:spPr>
          <a:xfrm>
            <a:off x="63259" y="2982645"/>
            <a:ext cx="4112701" cy="3284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Details:</a:t>
            </a:r>
          </a:p>
          <a:p>
            <a:pPr defTabSz="457200">
              <a:lnSpc>
                <a:spcPts val="3500"/>
              </a:lnSpc>
              <a:defRPr>
                <a:latin typeface="Arial"/>
                <a:ea typeface="Arial"/>
                <a:cs typeface="Arial"/>
                <a:sym typeface="Arial"/>
              </a:defRPr>
            </a:pPr>
          </a:p>
          <a:p>
            <a:pPr defTabSz="457200">
              <a:lnSpc>
                <a:spcPts val="3500"/>
              </a:lnSpc>
              <a:defRPr>
                <a:latin typeface="Arial"/>
                <a:ea typeface="Arial"/>
                <a:cs typeface="Arial"/>
                <a:sym typeface="Arial"/>
              </a:defRPr>
            </a:pPr>
            <a:r>
              <a:t>- Extends standard contract.</a:t>
            </a:r>
          </a:p>
          <a:p>
            <a:pPr marL="180473" indent="-180473" defTabSz="457200">
              <a:lnSpc>
                <a:spcPts val="3500"/>
              </a:lnSpc>
              <a:buSzPct val="100000"/>
              <a:buChar char="-"/>
              <a:defRPr>
                <a:latin typeface="Arial"/>
                <a:ea typeface="Arial"/>
                <a:cs typeface="Arial"/>
                <a:sym typeface="Arial"/>
              </a:defRPr>
            </a:pPr>
            <a:r>
              <a:t>100,000,000,000 tokens.</a:t>
            </a:r>
          </a:p>
          <a:p>
            <a:pPr marL="180473" indent="-180473" defTabSz="457200">
              <a:lnSpc>
                <a:spcPts val="3500"/>
              </a:lnSpc>
              <a:buSzPct val="100000"/>
              <a:buChar char="-"/>
              <a:defRPr>
                <a:latin typeface="Arial"/>
                <a:ea typeface="Arial"/>
                <a:cs typeface="Arial"/>
                <a:sym typeface="Arial"/>
              </a:defRPr>
            </a:pPr>
            <a:r>
              <a:t>Name: BearToken</a:t>
            </a:r>
          </a:p>
          <a:p>
            <a:pPr defTabSz="457200">
              <a:lnSpc>
                <a:spcPts val="3500"/>
              </a:lnSpc>
              <a:defRPr>
                <a:latin typeface="Arial"/>
                <a:ea typeface="Arial"/>
                <a:cs typeface="Arial"/>
                <a:sym typeface="Arial"/>
              </a:defRPr>
            </a:pPr>
          </a:p>
          <a:p>
            <a:pPr defTabSz="457200">
              <a:lnSpc>
                <a:spcPts val="3500"/>
              </a:lnSpc>
              <a:defRPr>
                <a:latin typeface="Arial"/>
                <a:ea typeface="Arial"/>
                <a:cs typeface="Arial"/>
                <a:sym typeface="Arial"/>
              </a:defRPr>
            </a:pPr>
            <a:r>
              <a:t>Ref: Build a smart contract that transfers ERC20 token from your wallet to other ERC20 compliant wallet- Part 1, Coinmonks, Medium.com</a:t>
            </a:r>
          </a:p>
          <a:p>
            <a:pPr defTabSz="457200">
              <a:lnSpc>
                <a:spcPts val="3500"/>
              </a:lnSpc>
              <a:defRPr>
                <a:latin typeface="Arial"/>
                <a:ea typeface="Arial"/>
                <a:cs typeface="Arial"/>
                <a:sym typeface="Arial"/>
              </a:defRPr>
            </a:pPr>
          </a:p>
        </p:txBody>
      </p:sp>
      <p:grpSp>
        <p:nvGrpSpPr>
          <p:cNvPr id="209" name="Screenshot 2019-04-05 at 09.57.50.png"/>
          <p:cNvGrpSpPr/>
          <p:nvPr/>
        </p:nvGrpSpPr>
        <p:grpSpPr>
          <a:xfrm>
            <a:off x="3554979" y="0"/>
            <a:ext cx="5776219" cy="5715000"/>
            <a:chOff x="0" y="0"/>
            <a:chExt cx="5776218" cy="5715000"/>
          </a:xfrm>
        </p:grpSpPr>
        <p:pic>
          <p:nvPicPr>
            <p:cNvPr id="208" name="Screenshot 2019-04-05 at 09.57.50.png" descr="Screenshot 2019-04-05 at 09.57.50.png"/>
            <p:cNvPicPr>
              <a:picLocks noChangeAspect="1"/>
            </p:cNvPicPr>
            <p:nvPr/>
          </p:nvPicPr>
          <p:blipFill>
            <a:blip r:embed="rId3">
              <a:extLst/>
            </a:blip>
            <a:stretch>
              <a:fillRect/>
            </a:stretch>
          </p:blipFill>
          <p:spPr>
            <a:xfrm>
              <a:off x="203200" y="203200"/>
              <a:ext cx="5369819" cy="5270500"/>
            </a:xfrm>
            <a:prstGeom prst="rect">
              <a:avLst/>
            </a:prstGeom>
            <a:ln>
              <a:noFill/>
            </a:ln>
            <a:effectLst/>
          </p:spPr>
        </p:pic>
        <p:pic>
          <p:nvPicPr>
            <p:cNvPr id="207" name="Screenshot 2019-04-05 at 09.57.50.png" descr="Screenshot 2019-04-05 at 09.57.50.png"/>
            <p:cNvPicPr>
              <a:picLocks noChangeAspect="0"/>
            </p:cNvPicPr>
            <p:nvPr/>
          </p:nvPicPr>
          <p:blipFill>
            <a:blip r:embed="rId4">
              <a:extLst/>
            </a:blip>
            <a:stretch>
              <a:fillRect/>
            </a:stretch>
          </p:blipFill>
          <p:spPr>
            <a:xfrm>
              <a:off x="0" y="0"/>
              <a:ext cx="5776219" cy="5715000"/>
            </a:xfrm>
            <a:prstGeom prst="rect">
              <a:avLst/>
            </a:prstGeom>
            <a:effectLst/>
          </p:spPr>
        </p:pic>
      </p:grpSp>
      <p:pic>
        <p:nvPicPr>
          <p:cNvPr id="210" name="0*_gvO-hsgJrPP6oen.png" descr="0*_gvO-hsgJrPP6oen.png"/>
          <p:cNvPicPr>
            <a:picLocks noChangeAspect="1"/>
          </p:cNvPicPr>
          <p:nvPr/>
        </p:nvPicPr>
        <p:blipFill>
          <a:blip r:embed="rId5">
            <a:extLst/>
          </a:blip>
          <a:stretch>
            <a:fillRect/>
          </a:stretch>
        </p:blipFill>
        <p:spPr>
          <a:xfrm>
            <a:off x="408426" y="619462"/>
            <a:ext cx="7975601" cy="184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10"/>
                                        </p:tgtEl>
                                        <p:attrNameLst>
                                          <p:attrName>style.visibility</p:attrName>
                                        </p:attrNameLst>
                                      </p:cBhvr>
                                      <p:to>
                                        <p:strVal val="visible"/>
                                      </p:to>
                                    </p:set>
                                    <p:anim calcmode="lin" valueType="num">
                                      <p:cBhvr>
                                        <p:cTn id="13" dur="1000" fill="hold"/>
                                        <p:tgtEl>
                                          <p:spTgt spid="210"/>
                                        </p:tgtEl>
                                        <p:attrNameLst>
                                          <p:attrName>ppt_x</p:attrName>
                                        </p:attrNameLst>
                                      </p:cBhvr>
                                      <p:tavLst>
                                        <p:tav tm="0">
                                          <p:val>
                                            <p:strVal val="0-#ppt_w/2"/>
                                          </p:val>
                                        </p:tav>
                                        <p:tav tm="100000">
                                          <p:val>
                                            <p:strVal val="#ppt_x"/>
                                          </p:val>
                                        </p:tav>
                                      </p:tavLst>
                                    </p:anim>
                                    <p:anim calcmode="lin" valueType="num">
                                      <p:cBhvr>
                                        <p:cTn id="14" dur="1000" fill="hold"/>
                                        <p:tgtEl>
                                          <p:spTgt spid="2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P build="whole" bldLvl="1" animBg="1" rev="0" advAuto="0" spid="210"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itle"/>
          <p:cNvSpPr txBox="1"/>
          <p:nvPr>
            <p:ph type="title" idx="4294967295"/>
          </p:nvPr>
        </p:nvSpPr>
        <p:spPr>
          <a:xfrm>
            <a:off x="457200" y="228600"/>
            <a:ext cx="8229600" cy="952500"/>
          </a:xfrm>
          <a:prstGeom prst="rect">
            <a:avLst/>
          </a:prstGeom>
        </p:spPr>
        <p:txBody>
          <a:bodyPr/>
          <a:lstStyle/>
          <a:p>
            <a:pPr/>
          </a:p>
        </p:txBody>
      </p:sp>
      <p:sp>
        <p:nvSpPr>
          <p:cNvPr id="213"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ERC-20 Tokens</a:t>
            </a:r>
          </a:p>
        </p:txBody>
      </p:sp>
      <p:pic>
        <p:nvPicPr>
          <p:cNvPr id="214" name="1*Y_Yvyf0YvNlYEgM3eOMvGA.png" descr="1*Y_Yvyf0YvNlYEgM3eOMvGA.png"/>
          <p:cNvPicPr>
            <a:picLocks noChangeAspect="1"/>
          </p:cNvPicPr>
          <p:nvPr/>
        </p:nvPicPr>
        <p:blipFill>
          <a:blip r:embed="rId2">
            <a:extLst/>
          </a:blip>
          <a:stretch>
            <a:fillRect/>
          </a:stretch>
        </p:blipFill>
        <p:spPr>
          <a:xfrm>
            <a:off x="246411" y="655085"/>
            <a:ext cx="3746397" cy="3073896"/>
          </a:xfrm>
          <a:prstGeom prst="rect">
            <a:avLst/>
          </a:prstGeom>
          <a:ln w="12700">
            <a:miter lim="400000"/>
          </a:ln>
        </p:spPr>
      </p:pic>
      <p:sp>
        <p:nvSpPr>
          <p:cNvPr id="215" name="Let’s say the budget for the year is to allocate 500 SCH tokens to NHS, 300 to Council and 200 to Government. We would then run the transfer function, and perform these allocations to the Ethereum addresses defined by them. When we conduct the balanceOf function we should see:…"/>
          <p:cNvSpPr txBox="1"/>
          <p:nvPr/>
        </p:nvSpPr>
        <p:spPr>
          <a:xfrm>
            <a:off x="3979318" y="271736"/>
            <a:ext cx="5148761" cy="604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a:ea typeface="Times"/>
                <a:cs typeface="Times"/>
                <a:sym typeface="Times"/>
              </a:defRPr>
            </a:pPr>
          </a:p>
        </p:txBody>
      </p:sp>
      <p:pic>
        <p:nvPicPr>
          <p:cNvPr id="216" name="1*N8ub0ekG_89I0-ABzX64IA.png" descr="1*N8ub0ekG_89I0-ABzX64IA.png"/>
          <p:cNvPicPr>
            <a:picLocks noChangeAspect="1"/>
          </p:cNvPicPr>
          <p:nvPr/>
        </p:nvPicPr>
        <p:blipFill>
          <a:blip r:embed="rId3">
            <a:extLst/>
          </a:blip>
          <a:stretch>
            <a:fillRect/>
          </a:stretch>
        </p:blipFill>
        <p:spPr>
          <a:xfrm>
            <a:off x="21823" y="3311322"/>
            <a:ext cx="3540106" cy="23195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itle"/>
          <p:cNvSpPr txBox="1"/>
          <p:nvPr>
            <p:ph type="title" idx="4294967295"/>
          </p:nvPr>
        </p:nvSpPr>
        <p:spPr>
          <a:xfrm>
            <a:off x="457200" y="228600"/>
            <a:ext cx="8229600" cy="952500"/>
          </a:xfrm>
          <a:prstGeom prst="rect">
            <a:avLst/>
          </a:prstGeom>
        </p:spPr>
        <p:txBody>
          <a:bodyPr/>
          <a:lstStyle/>
          <a:p>
            <a:pPr/>
          </a:p>
        </p:txBody>
      </p:sp>
      <p:sp>
        <p:nvSpPr>
          <p:cNvPr id="219" name="ECR-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ECR-20 Tokens</a:t>
            </a:r>
          </a:p>
        </p:txBody>
      </p:sp>
      <p:pic>
        <p:nvPicPr>
          <p:cNvPr id="220" name="1*Y_Yvyf0YvNlYEgM3eOMvGA.png" descr="1*Y_Yvyf0YvNlYEgM3eOMvGA.png"/>
          <p:cNvPicPr>
            <a:picLocks noChangeAspect="1"/>
          </p:cNvPicPr>
          <p:nvPr/>
        </p:nvPicPr>
        <p:blipFill>
          <a:blip r:embed="rId2">
            <a:extLst/>
          </a:blip>
          <a:stretch>
            <a:fillRect/>
          </a:stretch>
        </p:blipFill>
        <p:spPr>
          <a:xfrm>
            <a:off x="246411" y="655085"/>
            <a:ext cx="3746397" cy="3073896"/>
          </a:xfrm>
          <a:prstGeom prst="rect">
            <a:avLst/>
          </a:prstGeom>
          <a:ln w="12700">
            <a:miter lim="400000"/>
          </a:ln>
        </p:spPr>
      </p:pic>
      <p:sp>
        <p:nvSpPr>
          <p:cNvPr id="221" name="Let’s say the budget for the year is to allocate 500 SCH tokens to NHS, 300 to Council and 200 to Government. We would then run the transfer function, and perform these allocations to the Ethereum addresses defined by them. When we conduct the balanceOf function we should see:…"/>
          <p:cNvSpPr txBox="1"/>
          <p:nvPr/>
        </p:nvSpPr>
        <p:spPr>
          <a:xfrm>
            <a:off x="3979318" y="271736"/>
            <a:ext cx="5148761" cy="604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a:ea typeface="Times"/>
                <a:cs typeface="Times"/>
                <a:sym typeface="Times"/>
              </a:defRPr>
            </a:pPr>
          </a:p>
        </p:txBody>
      </p:sp>
      <p:pic>
        <p:nvPicPr>
          <p:cNvPr id="222" name="1*N8ub0ekG_89I0-ABzX64IA.png" descr="1*N8ub0ekG_89I0-ABzX64IA.png"/>
          <p:cNvPicPr>
            <a:picLocks noChangeAspect="1"/>
          </p:cNvPicPr>
          <p:nvPr/>
        </p:nvPicPr>
        <p:blipFill>
          <a:blip r:embed="rId3">
            <a:extLst/>
          </a:blip>
          <a:stretch>
            <a:fillRect/>
          </a:stretch>
        </p:blipFill>
        <p:spPr>
          <a:xfrm>
            <a:off x="21823" y="3311322"/>
            <a:ext cx="3540106" cy="2319507"/>
          </a:xfrm>
          <a:prstGeom prst="rect">
            <a:avLst/>
          </a:prstGeom>
          <a:ln w="12700">
            <a:miter lim="400000"/>
          </a:ln>
        </p:spPr>
      </p:pic>
      <p:pic>
        <p:nvPicPr>
          <p:cNvPr id="223" name="1*hTULRw3ZVjULVXeit-neGQ.png" descr="1*hTULRw3ZVjULVXeit-neGQ.png"/>
          <p:cNvPicPr>
            <a:picLocks noChangeAspect="1"/>
          </p:cNvPicPr>
          <p:nvPr/>
        </p:nvPicPr>
        <p:blipFill>
          <a:blip r:embed="rId4">
            <a:extLst/>
          </a:blip>
          <a:stretch>
            <a:fillRect/>
          </a:stretch>
        </p:blipFill>
        <p:spPr>
          <a:xfrm>
            <a:off x="-9212" y="193979"/>
            <a:ext cx="5833108" cy="5040043"/>
          </a:xfrm>
          <a:prstGeom prst="rect">
            <a:avLst/>
          </a:prstGeom>
          <a:ln w="12700">
            <a:miter lim="400000"/>
          </a:ln>
        </p:spPr>
      </p:pic>
      <p:pic>
        <p:nvPicPr>
          <p:cNvPr id="224" name="1*PH3dkA-O6qc4FPGIJrHffA.png" descr="1*PH3dkA-O6qc4FPGIJrHffA.png"/>
          <p:cNvPicPr>
            <a:picLocks noChangeAspect="1"/>
          </p:cNvPicPr>
          <p:nvPr/>
        </p:nvPicPr>
        <p:blipFill>
          <a:blip r:embed="rId5">
            <a:extLst/>
          </a:blip>
          <a:stretch>
            <a:fillRect/>
          </a:stretch>
        </p:blipFill>
        <p:spPr>
          <a:xfrm>
            <a:off x="4536847" y="686136"/>
            <a:ext cx="4601150" cy="43427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24"/>
                                        </p:tgtEl>
                                        <p:attrNameLst>
                                          <p:attrName>style.visibility</p:attrName>
                                        </p:attrNameLst>
                                      </p:cBhvr>
                                      <p:to>
                                        <p:strVal val="visible"/>
                                      </p:to>
                                    </p:set>
                                    <p:anim calcmode="lin" valueType="num">
                                      <p:cBhvr>
                                        <p:cTn id="13" dur="1000" fill="hold"/>
                                        <p:tgtEl>
                                          <p:spTgt spid="224"/>
                                        </p:tgtEl>
                                        <p:attrNameLst>
                                          <p:attrName>ppt_x</p:attrName>
                                        </p:attrNameLst>
                                      </p:cBhvr>
                                      <p:tavLst>
                                        <p:tav tm="0">
                                          <p:val>
                                            <p:strVal val="0-#ppt_w/2"/>
                                          </p:val>
                                        </p:tav>
                                        <p:tav tm="100000">
                                          <p:val>
                                            <p:strVal val="#ppt_x"/>
                                          </p:val>
                                        </p:tav>
                                      </p:tavLst>
                                    </p:anim>
                                    <p:anim calcmode="lin" valueType="num">
                                      <p:cBhvr>
                                        <p:cTn id="14"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4" grpId="2"/>
      <p:bldP build="whole" bldLvl="1" animBg="1" rev="0" advAuto="0" spid="223"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p:cNvSpPr txBox="1"/>
          <p:nvPr>
            <p:ph type="title" idx="4294967295"/>
          </p:nvPr>
        </p:nvSpPr>
        <p:spPr>
          <a:xfrm>
            <a:off x="457200" y="228600"/>
            <a:ext cx="8229600" cy="952500"/>
          </a:xfrm>
          <a:prstGeom prst="rect">
            <a:avLst/>
          </a:prstGeom>
        </p:spPr>
        <p:txBody>
          <a:bodyPr/>
          <a:lstStyle/>
          <a:p>
            <a:pPr/>
          </a:p>
        </p:txBody>
      </p:sp>
      <p:sp>
        <p:nvSpPr>
          <p:cNvPr id="227" name="Saving 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Saving ERC-20 Tokens</a:t>
            </a:r>
          </a:p>
        </p:txBody>
      </p:sp>
      <p:pic>
        <p:nvPicPr>
          <p:cNvPr id="228" name="ledger-nano-s-plug-large-min_800x.jpg.png" descr="ledger-nano-s-plug-large-min_800x.jpg.png"/>
          <p:cNvPicPr>
            <a:picLocks noChangeAspect="1"/>
          </p:cNvPicPr>
          <p:nvPr/>
        </p:nvPicPr>
        <p:blipFill>
          <a:blip r:embed="rId2">
            <a:extLst/>
          </a:blip>
          <a:stretch>
            <a:fillRect/>
          </a:stretch>
        </p:blipFill>
        <p:spPr>
          <a:xfrm>
            <a:off x="94927" y="1096690"/>
            <a:ext cx="4027845" cy="2664132"/>
          </a:xfrm>
          <a:prstGeom prst="rect">
            <a:avLst/>
          </a:prstGeom>
          <a:ln w="12700">
            <a:miter lim="400000"/>
          </a:ln>
        </p:spPr>
      </p:pic>
      <p:sp>
        <p:nvSpPr>
          <p:cNvPr id="229" name="Ledger Nano S  (Supports 24 cryptocurrencies)"/>
          <p:cNvSpPr txBox="1"/>
          <p:nvPr/>
        </p:nvSpPr>
        <p:spPr>
          <a:xfrm>
            <a:off x="150177" y="3845673"/>
            <a:ext cx="3559484" cy="10992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Ledger Nano S </a:t>
            </a:r>
            <a:br/>
            <a:r>
              <a:t>(Supports 24 cryptocurrencies)</a:t>
            </a:r>
          </a:p>
        </p:txBody>
      </p:sp>
      <p:pic>
        <p:nvPicPr>
          <p:cNvPr id="230" name="trezor_social01.jpg" descr="trezor_social01.jpg"/>
          <p:cNvPicPr>
            <a:picLocks noChangeAspect="1"/>
          </p:cNvPicPr>
          <p:nvPr/>
        </p:nvPicPr>
        <p:blipFill>
          <a:blip r:embed="rId3">
            <a:extLst/>
          </a:blip>
          <a:stretch>
            <a:fillRect/>
          </a:stretch>
        </p:blipFill>
        <p:spPr>
          <a:xfrm>
            <a:off x="5041172" y="1235344"/>
            <a:ext cx="4027844" cy="2114619"/>
          </a:xfrm>
          <a:prstGeom prst="rect">
            <a:avLst/>
          </a:prstGeom>
          <a:ln w="12700">
            <a:miter lim="400000"/>
          </a:ln>
        </p:spPr>
      </p:pic>
      <p:sp>
        <p:nvSpPr>
          <p:cNvPr id="231" name="Trezor (12-digit code)"/>
          <p:cNvSpPr txBox="1"/>
          <p:nvPr/>
        </p:nvSpPr>
        <p:spPr>
          <a:xfrm>
            <a:off x="6952046" y="3404207"/>
            <a:ext cx="2479326" cy="81980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4300"/>
              </a:lnSpc>
              <a:spcBef>
                <a:spcPts val="1400"/>
              </a:spcBef>
              <a:defRPr b="1">
                <a:latin typeface="Arial"/>
                <a:ea typeface="Arial"/>
                <a:cs typeface="Arial"/>
                <a:sym typeface="Arial"/>
              </a:defRPr>
            </a:lvl1pPr>
          </a:lstStyle>
          <a:p>
            <a:pPr/>
            <a:r>
              <a:t>Trezor (12-digit code)</a:t>
            </a:r>
          </a:p>
        </p:txBody>
      </p:sp>
      <p:pic>
        <p:nvPicPr>
          <p:cNvPr id="232" name="Screenshot 2019-04-05 at 10.59.34.png" descr="Screenshot 2019-04-05 at 10.59.34.png"/>
          <p:cNvPicPr>
            <a:picLocks noChangeAspect="1"/>
          </p:cNvPicPr>
          <p:nvPr/>
        </p:nvPicPr>
        <p:blipFill>
          <a:blip r:embed="rId4">
            <a:extLst/>
          </a:blip>
          <a:stretch>
            <a:fillRect/>
          </a:stretch>
        </p:blipFill>
        <p:spPr>
          <a:xfrm>
            <a:off x="3787803" y="3726868"/>
            <a:ext cx="2269255" cy="1907069"/>
          </a:xfrm>
          <a:prstGeom prst="rect">
            <a:avLst/>
          </a:prstGeom>
          <a:ln w="12700">
            <a:miter lim="400000"/>
          </a:ln>
        </p:spPr>
      </p:pic>
      <p:sp>
        <p:nvSpPr>
          <p:cNvPr id="233" name="MyWallet (Never saves  data on server!) …  integrate with Ledger Nano"/>
          <p:cNvSpPr txBox="1"/>
          <p:nvPr/>
        </p:nvSpPr>
        <p:spPr>
          <a:xfrm>
            <a:off x="6065748" y="4554638"/>
            <a:ext cx="3050826" cy="9094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MyWallet (Never saves </a:t>
            </a:r>
            <a:br/>
            <a:r>
              <a:t>data on server!) … </a:t>
            </a:r>
            <a:br/>
            <a:r>
              <a:t>integrate with Ledger Nano</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JSON Web Tokens</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236"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itle"/>
          <p:cNvSpPr txBox="1"/>
          <p:nvPr>
            <p:ph type="title" idx="4294967295"/>
          </p:nvPr>
        </p:nvSpPr>
        <p:spPr>
          <a:xfrm>
            <a:off x="457200" y="228600"/>
            <a:ext cx="8229600" cy="952500"/>
          </a:xfrm>
          <a:prstGeom prst="rect">
            <a:avLst/>
          </a:prstGeom>
        </p:spPr>
        <p:txBody>
          <a:bodyPr/>
          <a:lstStyle/>
          <a:p>
            <a:pPr/>
          </a:p>
        </p:txBody>
      </p:sp>
      <p:sp>
        <p:nvSpPr>
          <p:cNvPr id="239" name="alg: HS-256…"/>
          <p:cNvSpPr txBox="1"/>
          <p:nvPr>
            <p:ph type="body" idx="4294967295"/>
          </p:nvPr>
        </p:nvSpPr>
        <p:spPr>
          <a:xfrm>
            <a:off x="457200" y="1333500"/>
            <a:ext cx="8229600" cy="3771900"/>
          </a:xfrm>
          <a:prstGeom prst="rect">
            <a:avLst/>
          </a:prstGeom>
        </p:spPr>
        <p:txBody>
          <a:bodyPr/>
          <a:lstStyle/>
          <a:p>
            <a:pPr/>
            <a:r>
              <a:t>alg: HS-256</a:t>
            </a:r>
          </a:p>
          <a:p>
            <a:pPr/>
            <a:r>
              <a:t>iss: Used to.</a:t>
            </a:r>
          </a:p>
          <a:p>
            <a:pPr/>
            <a:r>
              <a:t>iat: Issued at.</a:t>
            </a:r>
          </a:p>
          <a:p>
            <a:pPr/>
            <a:r>
              <a:t>exp: Expires at.</a:t>
            </a:r>
          </a:p>
        </p:txBody>
      </p:sp>
      <p:sp>
        <p:nvSpPr>
          <p:cNvPr id="240" name="JSON Web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JSON Web Token</a:t>
            </a:r>
          </a:p>
        </p:txBody>
      </p:sp>
      <p:pic>
        <p:nvPicPr>
          <p:cNvPr id="241" name="Image" descr="Image"/>
          <p:cNvPicPr>
            <a:picLocks noChangeAspect="1"/>
          </p:cNvPicPr>
          <p:nvPr/>
        </p:nvPicPr>
        <p:blipFill>
          <a:blip r:embed="rId2">
            <a:extLst/>
          </a:blip>
          <a:stretch>
            <a:fillRect/>
          </a:stretch>
        </p:blipFill>
        <p:spPr>
          <a:xfrm>
            <a:off x="4479694" y="-1"/>
            <a:ext cx="4951626" cy="5715001"/>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p:cNvSpPr txBox="1"/>
          <p:nvPr>
            <p:ph type="title" idx="4294967295"/>
          </p:nvPr>
        </p:nvSpPr>
        <p:spPr>
          <a:xfrm>
            <a:off x="457200" y="228600"/>
            <a:ext cx="8229600" cy="952500"/>
          </a:xfrm>
          <a:prstGeom prst="rect">
            <a:avLst/>
          </a:prstGeom>
        </p:spPr>
        <p:txBody>
          <a:bodyPr/>
          <a:lstStyle/>
          <a:p>
            <a:pPr/>
          </a:p>
        </p:txBody>
      </p:sp>
      <p:sp>
        <p:nvSpPr>
          <p:cNvPr id="244" name="JSON Web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JSON Web Token</a:t>
            </a:r>
          </a:p>
        </p:txBody>
      </p:sp>
      <p:pic>
        <p:nvPicPr>
          <p:cNvPr id="245" name="Image" descr="Image"/>
          <p:cNvPicPr>
            <a:picLocks noChangeAspect="1"/>
          </p:cNvPicPr>
          <p:nvPr/>
        </p:nvPicPr>
        <p:blipFill>
          <a:blip r:embed="rId2">
            <a:extLst/>
          </a:blip>
          <a:stretch>
            <a:fillRect/>
          </a:stretch>
        </p:blipFill>
        <p:spPr>
          <a:xfrm>
            <a:off x="4479694" y="-1"/>
            <a:ext cx="4951626" cy="5715001"/>
          </a:xfrm>
          <a:prstGeom prst="rect">
            <a:avLst/>
          </a:prstGeom>
          <a:ln w="12700">
            <a:miter lim="400000"/>
          </a:ln>
        </p:spPr>
      </p:pic>
      <p:sp>
        <p:nvSpPr>
          <p:cNvPr id="246" name="eyJ0eXAiOiJKV1QiLCJhbGciOiJIUzI1NiJ9.InsgZm9vOiAnYmFyJ30i.YysrHrgIR351UIruepwNCpwwOfH0feLlibPgASG-ljw"/>
          <p:cNvSpPr txBox="1"/>
          <p:nvPr/>
        </p:nvSpPr>
        <p:spPr>
          <a:xfrm>
            <a:off x="365152" y="867424"/>
            <a:ext cx="4519149"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a:solidFill>
                  <a:srgbClr val="FF2F92"/>
                </a:solidFill>
              </a:rPr>
              <a:t>eyJ0eXAiOiJKV1QiLCJhbGciOiJIUzI1NiJ9</a:t>
            </a:r>
            <a:r>
              <a:t>.InsgZm9vOiAnYmFyJ30i.</a:t>
            </a:r>
            <a:r>
              <a:rPr>
                <a:solidFill>
                  <a:schemeClr val="accent4">
                    <a:satOff val="-1335"/>
                    <a:lumOff val="-10274"/>
                  </a:schemeClr>
                </a:solidFill>
              </a:rPr>
              <a:t>YysrHrgIR351UIruepwNCpwwOfH0feLlibPgASG-ljw</a:t>
            </a:r>
          </a:p>
        </p:txBody>
      </p:sp>
      <p:sp>
        <p:nvSpPr>
          <p:cNvPr id="247" name="Header:…"/>
          <p:cNvSpPr txBox="1"/>
          <p:nvPr/>
        </p:nvSpPr>
        <p:spPr>
          <a:xfrm>
            <a:off x="837271" y="2075450"/>
            <a:ext cx="3213607" cy="324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2800"/>
              </a:lnSpc>
              <a:defRPr sz="1200">
                <a:latin typeface="Courier"/>
                <a:ea typeface="Courier"/>
                <a:cs typeface="Courier"/>
                <a:sym typeface="Courier"/>
              </a:defRPr>
            </a:pPr>
            <a:r>
              <a:t>Header:</a:t>
            </a:r>
          </a:p>
          <a:p>
            <a:pPr defTabSz="457200">
              <a:lnSpc>
                <a:spcPts val="2800"/>
              </a:lnSpc>
              <a:defRPr sz="1200">
                <a:latin typeface="Courier"/>
                <a:ea typeface="Courier"/>
                <a:cs typeface="Courier"/>
                <a:sym typeface="Courier"/>
              </a:defRPr>
            </a:pPr>
            <a:r>
              <a:t>{</a:t>
            </a:r>
          </a:p>
          <a:p>
            <a:pPr defTabSz="457200">
              <a:lnSpc>
                <a:spcPts val="2800"/>
              </a:lnSpc>
              <a:defRPr sz="1200">
                <a:latin typeface="Courier"/>
                <a:ea typeface="Courier"/>
                <a:cs typeface="Courier"/>
                <a:sym typeface="Courier"/>
              </a:defRPr>
            </a:pPr>
            <a:r>
              <a:t>  "typ": "JWT",</a:t>
            </a:r>
          </a:p>
          <a:p>
            <a:pPr defTabSz="457200">
              <a:lnSpc>
                <a:spcPts val="2800"/>
              </a:lnSpc>
              <a:defRPr sz="1200">
                <a:latin typeface="Courier"/>
                <a:ea typeface="Courier"/>
                <a:cs typeface="Courier"/>
                <a:sym typeface="Courier"/>
              </a:defRPr>
            </a:pPr>
            <a:r>
              <a:t>  "alg": "HS256"</a:t>
            </a:r>
          </a:p>
          <a:p>
            <a:pPr defTabSz="457200">
              <a:lnSpc>
                <a:spcPts val="2800"/>
              </a:lnSpc>
              <a:defRPr sz="1200">
                <a:latin typeface="Courier"/>
                <a:ea typeface="Courier"/>
                <a:cs typeface="Courier"/>
                <a:sym typeface="Courier"/>
              </a:defRPr>
            </a:pPr>
            <a:r>
              <a:t>}</a:t>
            </a:r>
          </a:p>
          <a:p>
            <a:pPr defTabSz="457200">
              <a:lnSpc>
                <a:spcPts val="2800"/>
              </a:lnSpc>
              <a:defRPr sz="1200">
                <a:latin typeface="Times"/>
                <a:ea typeface="Times"/>
                <a:cs typeface="Times"/>
                <a:sym typeface="Times"/>
              </a:defRPr>
            </a:pPr>
          </a:p>
          <a:p>
            <a:pPr defTabSz="457200">
              <a:lnSpc>
                <a:spcPts val="2800"/>
              </a:lnSpc>
              <a:spcBef>
                <a:spcPts val="1200"/>
              </a:spcBef>
              <a:defRPr sz="1200">
                <a:latin typeface="Times"/>
                <a:ea typeface="Times"/>
                <a:cs typeface="Times"/>
                <a:sym typeface="Times"/>
              </a:defRPr>
            </a:pPr>
            <a:r>
              <a:t>Payload:</a:t>
            </a:r>
          </a:p>
          <a:p>
            <a:pPr defTabSz="457200">
              <a:lnSpc>
                <a:spcPts val="2800"/>
              </a:lnSpc>
              <a:defRPr sz="1200">
                <a:latin typeface="Courier"/>
                <a:ea typeface="Courier"/>
                <a:cs typeface="Courier"/>
                <a:sym typeface="Courier"/>
              </a:defRPr>
            </a:pPr>
            <a:r>
              <a:t>"{ foo: 'bar'}"</a:t>
            </a:r>
          </a:p>
          <a:p>
            <a:pPr defTabSz="457200">
              <a:lnSpc>
                <a:spcPts val="2800"/>
              </a:lnSpc>
              <a:defRPr sz="1200">
                <a:latin typeface="Times"/>
                <a:ea typeface="Times"/>
                <a:cs typeface="Times"/>
                <a:sym typeface="Times"/>
              </a:defRPr>
            </a:pPr>
          </a:p>
          <a:p>
            <a:pPr defTabSz="457200">
              <a:lnSpc>
                <a:spcPts val="2800"/>
              </a:lnSpc>
              <a:spcBef>
                <a:spcPts val="1200"/>
              </a:spcBef>
              <a:defRPr sz="1200">
                <a:latin typeface="Times"/>
                <a:ea typeface="Times"/>
                <a:cs typeface="Times"/>
                <a:sym typeface="Times"/>
              </a:defRPr>
            </a:pPr>
            <a:r>
              <a:t>Signature:</a:t>
            </a:r>
          </a:p>
          <a:p>
            <a:pPr defTabSz="457200">
              <a:lnSpc>
                <a:spcPts val="2800"/>
              </a:lnSpc>
              <a:defRPr sz="1200">
                <a:latin typeface="Courier"/>
                <a:ea typeface="Courier"/>
                <a:cs typeface="Courier"/>
                <a:sym typeface="Courier"/>
              </a:defRPr>
            </a:pPr>
            <a:r>
              <a:t>HMACSHA256(</a:t>
            </a:r>
          </a:p>
          <a:p>
            <a:pPr defTabSz="457200">
              <a:lnSpc>
                <a:spcPts val="2800"/>
              </a:lnSpc>
              <a:defRPr sz="1200">
                <a:latin typeface="Courier"/>
                <a:ea typeface="Courier"/>
                <a:cs typeface="Courier"/>
                <a:sym typeface="Courier"/>
              </a:defRPr>
            </a:pPr>
            <a:r>
              <a:t>  base64UrlEncode(header) + "." +</a:t>
            </a:r>
          </a:p>
          <a:p>
            <a:pPr defTabSz="457200">
              <a:lnSpc>
                <a:spcPts val="2800"/>
              </a:lnSpc>
              <a:defRPr sz="1200">
                <a:latin typeface="Courier"/>
                <a:ea typeface="Courier"/>
                <a:cs typeface="Courier"/>
                <a:sym typeface="Courier"/>
              </a:defRPr>
            </a:pPr>
            <a:r>
              <a:t>  base64UrlEncode(payload),</a:t>
            </a:r>
          </a:p>
          <a:p>
            <a:pPr defTabSz="457200">
              <a:lnSpc>
                <a:spcPts val="2700"/>
              </a:lnSpc>
              <a:defRPr sz="1100">
                <a:latin typeface="+mj-lt"/>
                <a:ea typeface="+mj-ea"/>
                <a:cs typeface="+mj-cs"/>
                <a:sym typeface="Helvetica"/>
              </a:defRPr>
            </a:pPr>
            <a:r>
              <a:rPr sz="1200">
                <a:latin typeface="Courier"/>
                <a:ea typeface="Courier"/>
                <a:cs typeface="Courier"/>
                <a:sym typeface="Courier"/>
              </a:rPr>
              <a:t>  </a:t>
            </a:r>
            <a:r>
              <a:t>your-256-bit-secret</a:t>
            </a:r>
            <a:endParaRPr sz="1200">
              <a:latin typeface="Courier"/>
              <a:ea typeface="Courier"/>
              <a:cs typeface="Courier"/>
              <a:sym typeface="Courier"/>
            </a:endParaRPr>
          </a:p>
          <a:p>
            <a:pPr defTabSz="457200">
              <a:lnSpc>
                <a:spcPts val="2800"/>
              </a:lnSpc>
              <a:defRPr sz="1200">
                <a:latin typeface="Courier"/>
                <a:ea typeface="Courier"/>
                <a:cs typeface="Courier"/>
                <a:sym typeface="Courier"/>
              </a:defRPr>
            </a:pPr>
            <a:r>
              <a:t>) secret base64 encoded</a:t>
            </a:r>
          </a:p>
        </p:txBody>
      </p:sp>
      <p:pic>
        <p:nvPicPr>
          <p:cNvPr id="248" name="Screenshot 2019-04-03 at 19.23.57.png" descr="Screenshot 2019-04-03 at 19.23.57.png"/>
          <p:cNvPicPr>
            <a:picLocks noChangeAspect="1"/>
          </p:cNvPicPr>
          <p:nvPr/>
        </p:nvPicPr>
        <p:blipFill>
          <a:blip r:embed="rId3">
            <a:extLst/>
          </a:blip>
          <a:stretch>
            <a:fillRect/>
          </a:stretch>
        </p:blipFill>
        <p:spPr>
          <a:xfrm>
            <a:off x="81063" y="1415248"/>
            <a:ext cx="9144001" cy="213466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8"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OAuth 2.0</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251"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uthorization and Acces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Authorization and Access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p:cNvSpPr txBox="1"/>
          <p:nvPr>
            <p:ph type="title" idx="4294967295"/>
          </p:nvPr>
        </p:nvSpPr>
        <p:spPr>
          <a:xfrm>
            <a:off x="457200" y="228600"/>
            <a:ext cx="8229600" cy="952500"/>
          </a:xfrm>
          <a:prstGeom prst="rect">
            <a:avLst/>
          </a:prstGeom>
        </p:spPr>
        <p:txBody>
          <a:bodyPr/>
          <a:lstStyle/>
          <a:p>
            <a:pPr/>
          </a:p>
        </p:txBody>
      </p:sp>
      <p:sp>
        <p:nvSpPr>
          <p:cNvPr id="254" name="Federated ID"/>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Federated ID</a:t>
            </a:r>
          </a:p>
        </p:txBody>
      </p:sp>
      <p:pic>
        <p:nvPicPr>
          <p:cNvPr id="255" name="1*NtCvVfOvNtxV_30bAG2gZA.png" descr="1*NtCvVfOvNtxV_30bAG2gZA.png"/>
          <p:cNvPicPr>
            <a:picLocks noChangeAspect="1"/>
          </p:cNvPicPr>
          <p:nvPr/>
        </p:nvPicPr>
        <p:blipFill>
          <a:blip r:embed="rId2">
            <a:extLst/>
          </a:blip>
          <a:stretch>
            <a:fillRect/>
          </a:stretch>
        </p:blipFill>
        <p:spPr>
          <a:xfrm>
            <a:off x="2095170" y="555968"/>
            <a:ext cx="6576418" cy="4932314"/>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p:cNvSpPr txBox="1"/>
          <p:nvPr>
            <p:ph type="title" idx="4294967295"/>
          </p:nvPr>
        </p:nvSpPr>
        <p:spPr>
          <a:xfrm>
            <a:off x="457200" y="228600"/>
            <a:ext cx="8229600" cy="952500"/>
          </a:xfrm>
          <a:prstGeom prst="rect">
            <a:avLst/>
          </a:prstGeom>
        </p:spPr>
        <p:txBody>
          <a:bodyPr/>
          <a:lstStyle/>
          <a:p>
            <a:pPr/>
          </a:p>
        </p:txBody>
      </p:sp>
      <p:sp>
        <p:nvSpPr>
          <p:cNvPr id="258" name="OAuth 2"/>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OAuth 2</a:t>
            </a:r>
          </a:p>
        </p:txBody>
      </p:sp>
      <p:pic>
        <p:nvPicPr>
          <p:cNvPr id="259" name="Image" descr="Image"/>
          <p:cNvPicPr>
            <a:picLocks noChangeAspect="1"/>
          </p:cNvPicPr>
          <p:nvPr/>
        </p:nvPicPr>
        <p:blipFill>
          <a:blip r:embed="rId2">
            <a:extLst/>
          </a:blip>
          <a:stretch>
            <a:fillRect/>
          </a:stretch>
        </p:blipFill>
        <p:spPr>
          <a:xfrm>
            <a:off x="3876718" y="87516"/>
            <a:ext cx="5311088" cy="3828608"/>
          </a:xfrm>
          <a:prstGeom prst="rect">
            <a:avLst/>
          </a:prstGeom>
          <a:ln w="12700">
            <a:miter lim="400000"/>
          </a:ln>
        </p:spPr>
      </p:pic>
      <p:sp>
        <p:nvSpPr>
          <p:cNvPr id="260" name="Application Name…"/>
          <p:cNvSpPr/>
          <p:nvPr/>
        </p:nvSpPr>
        <p:spPr>
          <a:xfrm>
            <a:off x="197930" y="712620"/>
            <a:ext cx="2728675" cy="927101"/>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marL="457200" indent="-317500" defTabSz="457200">
              <a:lnSpc>
                <a:spcPts val="2800"/>
              </a:lnSpc>
              <a:buClr>
                <a:srgbClr val="000000"/>
              </a:buClr>
              <a:buSzPct val="100000"/>
              <a:buFont typeface="Times"/>
              <a:buChar char="•"/>
              <a:defRPr sz="1200">
                <a:latin typeface="Times"/>
                <a:ea typeface="Times"/>
                <a:cs typeface="Times"/>
                <a:sym typeface="Times"/>
              </a:defRPr>
            </a:pPr>
            <a:r>
              <a:t>Application Name</a:t>
            </a:r>
          </a:p>
          <a:p>
            <a:pPr marL="457200" indent="-317500" defTabSz="457200">
              <a:lnSpc>
                <a:spcPts val="2800"/>
              </a:lnSpc>
              <a:buClr>
                <a:srgbClr val="000000"/>
              </a:buClr>
              <a:buSzPct val="100000"/>
              <a:buFont typeface="Times"/>
              <a:buChar char="•"/>
              <a:defRPr sz="1200">
                <a:latin typeface="Times"/>
                <a:ea typeface="Times"/>
                <a:cs typeface="Times"/>
                <a:sym typeface="Times"/>
              </a:defRPr>
            </a:pPr>
            <a:r>
              <a:t>Application Website</a:t>
            </a:r>
          </a:p>
          <a:p>
            <a:pPr marL="457200" indent="-317500" defTabSz="457200">
              <a:lnSpc>
                <a:spcPts val="2800"/>
              </a:lnSpc>
              <a:buClr>
                <a:srgbClr val="000000"/>
              </a:buClr>
              <a:buSzPct val="100000"/>
              <a:buFont typeface="Times"/>
              <a:buChar char="•"/>
              <a:defRPr sz="1200">
                <a:latin typeface="Times"/>
                <a:ea typeface="Times"/>
                <a:cs typeface="Times"/>
                <a:sym typeface="Times"/>
              </a:defRPr>
            </a:pPr>
            <a:r>
              <a:t>Redirect URI or Callback URL</a:t>
            </a:r>
          </a:p>
        </p:txBody>
      </p:sp>
      <p:sp>
        <p:nvSpPr>
          <p:cNvPr id="261" name="client credentials&quot;…"/>
          <p:cNvSpPr/>
          <p:nvPr/>
        </p:nvSpPr>
        <p:spPr>
          <a:xfrm>
            <a:off x="228329" y="1726782"/>
            <a:ext cx="2444952" cy="927101"/>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lnSpc>
                <a:spcPts val="2800"/>
              </a:lnSpc>
              <a:defRPr sz="1200">
                <a:latin typeface="Times"/>
                <a:ea typeface="Times"/>
                <a:cs typeface="Times"/>
                <a:sym typeface="Times"/>
              </a:defRPr>
            </a:pPr>
            <a:r>
              <a:t>client credentials" </a:t>
            </a:r>
          </a:p>
          <a:p>
            <a:pPr defTabSz="457200">
              <a:lnSpc>
                <a:spcPts val="2800"/>
              </a:lnSpc>
              <a:defRPr sz="1200">
                <a:latin typeface="Times"/>
                <a:ea typeface="Times"/>
                <a:cs typeface="Times"/>
                <a:sym typeface="Times"/>
              </a:defRPr>
            </a:pPr>
          </a:p>
          <a:p>
            <a:pPr defTabSz="457200">
              <a:lnSpc>
                <a:spcPts val="2800"/>
              </a:lnSpc>
              <a:defRPr sz="1200">
                <a:latin typeface="Times"/>
                <a:ea typeface="Times"/>
                <a:cs typeface="Times"/>
                <a:sym typeface="Times"/>
              </a:defRPr>
            </a:pPr>
            <a:r>
              <a:rPr i="1"/>
              <a:t>client identifier</a:t>
            </a:r>
            <a:r>
              <a:t> </a:t>
            </a:r>
          </a:p>
          <a:p>
            <a:pPr defTabSz="457200">
              <a:lnSpc>
                <a:spcPts val="2800"/>
              </a:lnSpc>
              <a:defRPr sz="1200">
                <a:latin typeface="Times"/>
                <a:ea typeface="Times"/>
                <a:cs typeface="Times"/>
                <a:sym typeface="Times"/>
              </a:defRPr>
            </a:pPr>
            <a:r>
              <a:rPr i="1"/>
              <a:t>client secret</a:t>
            </a:r>
            <a:r>
              <a:t>.</a:t>
            </a:r>
          </a:p>
        </p:txBody>
      </p:sp>
      <p:sp>
        <p:nvSpPr>
          <p:cNvPr id="262" name="https://github.com/login/oauth/authorize?response_type=code&amp;client_id=CLIENT_ID&amp;redirect_uri=CALLBACK_URL&amp;scope=read"/>
          <p:cNvSpPr/>
          <p:nvPr/>
        </p:nvSpPr>
        <p:spPr>
          <a:xfrm>
            <a:off x="173548" y="2740944"/>
            <a:ext cx="7488804" cy="398130"/>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r>
              <a:t>https://github.com/login/oauth/authorize?response_type=code&amp;client_id=CLIENT_ID&amp;redirect_uri=CALLBACK_URL&amp;scope=read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p>
        </p:txBody>
      </p:sp>
      <p:sp>
        <p:nvSpPr>
          <p:cNvPr id="263" name="https://cloud.digitalocean.com/v1/oauth/token?client_id=CLIENT_ID&amp;client_secret=CLIENT_SECRET&amp;grant_type=authorization_code&amp;code=AUTHORIZATION_CODE&amp;redirect_uri=CALLBACK_URL"/>
          <p:cNvSpPr/>
          <p:nvPr/>
        </p:nvSpPr>
        <p:spPr>
          <a:xfrm>
            <a:off x="187797" y="3802440"/>
            <a:ext cx="8204201" cy="753536"/>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https://cloud.digitalocean.com/v1/oauth/token?client_id=CLIENT_ID&amp;client_secret=CLIENT_SECRET&amp;grant_type=authorization_code&amp;code=AUTHORIZATION_CODE&amp;redirect_uri=CALLBACK_URL</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p>
        </p:txBody>
      </p:sp>
      <p:sp>
        <p:nvSpPr>
          <p:cNvPr id="264" name="https://dropletbook.com/callback?code=AUTHORIZATION_CODE"/>
          <p:cNvSpPr/>
          <p:nvPr/>
        </p:nvSpPr>
        <p:spPr>
          <a:xfrm>
            <a:off x="187797" y="3227037"/>
            <a:ext cx="8204201" cy="398130"/>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https://dropletbook.com/callback?code=AUTHORIZATION_CODE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p>
        </p:txBody>
      </p:sp>
      <p:sp>
        <p:nvSpPr>
          <p:cNvPr id="265" name="{&quot;access_token&quot;:&quot;ACCESS_TOKEN&quot;,&quot;token_type&quot;:&quot;bearer&quot;,&quot;expires_in&quot;:2592000,&quot;refresh_token&quot;:&quot;REFRESH_TOKEN&quot;,&quot;scope&quot;:&quot;read&quot;,&quot;uid&quot;:100101,&quot;info&quot;:{&quot;name&quot;:&quot;Mark E. Mark&quot;,&quot;email&quot;:&quot;mark@thefunkybunch.com&quot;}}"/>
          <p:cNvSpPr/>
          <p:nvPr/>
        </p:nvSpPr>
        <p:spPr>
          <a:xfrm>
            <a:off x="187797" y="4739721"/>
            <a:ext cx="8204201" cy="753535"/>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defTabSz="457200">
              <a:lnSpc>
                <a:spcPts val="2600"/>
              </a:lnSpc>
              <a:defRPr sz="1000">
                <a:latin typeface="Courier"/>
                <a:ea typeface="Courier"/>
                <a:cs typeface="Courier"/>
                <a:sym typeface="Courier"/>
              </a:defRPr>
            </a:lvl1pPr>
          </a:lstStyle>
          <a:p>
            <a:pPr/>
            <a:r>
              <a:t>{"access_token":"ACCESS_TOKEN","token_type":"bearer","expires_in":2592000,"refresh_token":"REFRESH_TOKEN","scope":"read","uid":100101,"info":{"name":"Mark E. Mark","email":"mark@thefunkybunch.com"}}</a:t>
            </a:r>
          </a:p>
        </p:txBody>
      </p:sp>
      <p:sp>
        <p:nvSpPr>
          <p:cNvPr id="266" name="curl -X POST -H &quot;Authorization: Bearer ACCESS_TOKEN&quot;&quot;https://api.digitalocean.com/v2/$OBJECT&quot;"/>
          <p:cNvSpPr/>
          <p:nvPr/>
        </p:nvSpPr>
        <p:spPr>
          <a:xfrm>
            <a:off x="791047" y="5212483"/>
            <a:ext cx="8204201" cy="753536"/>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defTabSz="457200">
              <a:lnSpc>
                <a:spcPts val="2800"/>
              </a:lnSpc>
              <a:defRPr sz="1200">
                <a:latin typeface="Courier"/>
                <a:ea typeface="Courier"/>
                <a:cs typeface="Courier"/>
                <a:sym typeface="Courier"/>
              </a:defRPr>
            </a:lvl1pPr>
          </a:lstStyle>
          <a:p>
            <a:pPr/>
            <a:r>
              <a:t>curl -X POST -H "Authorization: Bearer ACCESS_TOKEN""https://api.digitalocean.com/v2/$OBJECT" </a:t>
            </a:r>
          </a:p>
        </p:txBody>
      </p:sp>
      <p:grpSp>
        <p:nvGrpSpPr>
          <p:cNvPr id="269" name="1*JhVaUdGtoIGRJQZH5R-r3Q.png"/>
          <p:cNvGrpSpPr/>
          <p:nvPr/>
        </p:nvGrpSpPr>
        <p:grpSpPr>
          <a:xfrm>
            <a:off x="2678091" y="-81172"/>
            <a:ext cx="6436873" cy="5915444"/>
            <a:chOff x="0" y="0"/>
            <a:chExt cx="6436872" cy="5915443"/>
          </a:xfrm>
        </p:grpSpPr>
        <p:pic>
          <p:nvPicPr>
            <p:cNvPr id="268" name="1*JhVaUdGtoIGRJQZH5R-r3Q.png" descr="1*JhVaUdGtoIGRJQZH5R-r3Q.png"/>
            <p:cNvPicPr>
              <a:picLocks noChangeAspect="1"/>
            </p:cNvPicPr>
            <p:nvPr/>
          </p:nvPicPr>
          <p:blipFill>
            <a:blip r:embed="rId3">
              <a:extLst/>
            </a:blip>
            <a:stretch>
              <a:fillRect/>
            </a:stretch>
          </p:blipFill>
          <p:spPr>
            <a:xfrm>
              <a:off x="203200" y="203200"/>
              <a:ext cx="6030473" cy="5470944"/>
            </a:xfrm>
            <a:prstGeom prst="rect">
              <a:avLst/>
            </a:prstGeom>
            <a:ln>
              <a:noFill/>
            </a:ln>
            <a:effectLst/>
          </p:spPr>
        </p:pic>
        <p:pic>
          <p:nvPicPr>
            <p:cNvPr id="267" name="1*JhVaUdGtoIGRJQZH5R-r3Q.png" descr="1*JhVaUdGtoIGRJQZH5R-r3Q.png"/>
            <p:cNvPicPr>
              <a:picLocks noChangeAspect="0"/>
            </p:cNvPicPr>
            <p:nvPr/>
          </p:nvPicPr>
          <p:blipFill>
            <a:blip r:embed="rId4">
              <a:extLst/>
            </a:blip>
            <a:stretch>
              <a:fillRect/>
            </a:stretch>
          </p:blipFill>
          <p:spPr>
            <a:xfrm>
              <a:off x="0" y="0"/>
              <a:ext cx="6436873" cy="5915444"/>
            </a:xfrm>
            <a:prstGeom prst="rect">
              <a:avLst/>
            </a:prstGeom>
            <a:effectLst/>
          </p:spPr>
        </p:pic>
      </p:grpSp>
      <p:grpSp>
        <p:nvGrpSpPr>
          <p:cNvPr id="272" name="1*JQL1M-uR_P3mTDCZMlTwIQ.png"/>
          <p:cNvGrpSpPr/>
          <p:nvPr/>
        </p:nvGrpSpPr>
        <p:grpSpPr>
          <a:xfrm>
            <a:off x="3035385" y="509241"/>
            <a:ext cx="8376331" cy="5289236"/>
            <a:chOff x="0" y="0"/>
            <a:chExt cx="8376329" cy="5289234"/>
          </a:xfrm>
        </p:grpSpPr>
        <p:pic>
          <p:nvPicPr>
            <p:cNvPr id="271" name="1*JQL1M-uR_P3mTDCZMlTwIQ.png" descr="1*JQL1M-uR_P3mTDCZMlTwIQ.png"/>
            <p:cNvPicPr>
              <a:picLocks noChangeAspect="1"/>
            </p:cNvPicPr>
            <p:nvPr/>
          </p:nvPicPr>
          <p:blipFill>
            <a:blip r:embed="rId5">
              <a:extLst/>
            </a:blip>
            <a:stretch>
              <a:fillRect/>
            </a:stretch>
          </p:blipFill>
          <p:spPr>
            <a:xfrm>
              <a:off x="203200" y="203200"/>
              <a:ext cx="7969930" cy="4844735"/>
            </a:xfrm>
            <a:prstGeom prst="rect">
              <a:avLst/>
            </a:prstGeom>
            <a:ln>
              <a:noFill/>
            </a:ln>
            <a:effectLst/>
          </p:spPr>
        </p:pic>
        <p:pic>
          <p:nvPicPr>
            <p:cNvPr id="270" name="1*JQL1M-uR_P3mTDCZMlTwIQ.png" descr="1*JQL1M-uR_P3mTDCZMlTwIQ.png"/>
            <p:cNvPicPr>
              <a:picLocks noChangeAspect="0"/>
            </p:cNvPicPr>
            <p:nvPr/>
          </p:nvPicPr>
          <p:blipFill>
            <a:blip r:embed="rId6">
              <a:extLst/>
            </a:blip>
            <a:stretch>
              <a:fillRect/>
            </a:stretch>
          </p:blipFill>
          <p:spPr>
            <a:xfrm>
              <a:off x="0" y="0"/>
              <a:ext cx="8376330" cy="5289235"/>
            </a:xfrm>
            <a:prstGeom prst="rect">
              <a:avLst/>
            </a:prstGeom>
            <a:effectLst/>
          </p:spPr>
        </p:pic>
      </p:grpSp>
      <p:grpSp>
        <p:nvGrpSpPr>
          <p:cNvPr id="275" name="1*t3DHKKMdIoBX5W3JImjjig.png"/>
          <p:cNvGrpSpPr/>
          <p:nvPr/>
        </p:nvGrpSpPr>
        <p:grpSpPr>
          <a:xfrm>
            <a:off x="3874215" y="134182"/>
            <a:ext cx="6698671" cy="5484736"/>
            <a:chOff x="0" y="0"/>
            <a:chExt cx="6698670" cy="5484735"/>
          </a:xfrm>
        </p:grpSpPr>
        <p:pic>
          <p:nvPicPr>
            <p:cNvPr id="274" name="1*t3DHKKMdIoBX5W3JImjjig.png" descr="1*t3DHKKMdIoBX5W3JImjjig.png"/>
            <p:cNvPicPr>
              <a:picLocks noChangeAspect="1"/>
            </p:cNvPicPr>
            <p:nvPr/>
          </p:nvPicPr>
          <p:blipFill>
            <a:blip r:embed="rId7">
              <a:extLst/>
            </a:blip>
            <a:stretch>
              <a:fillRect/>
            </a:stretch>
          </p:blipFill>
          <p:spPr>
            <a:xfrm>
              <a:off x="203200" y="203200"/>
              <a:ext cx="6292270" cy="5040236"/>
            </a:xfrm>
            <a:prstGeom prst="rect">
              <a:avLst/>
            </a:prstGeom>
            <a:ln>
              <a:noFill/>
            </a:ln>
            <a:effectLst/>
          </p:spPr>
        </p:pic>
        <p:pic>
          <p:nvPicPr>
            <p:cNvPr id="273" name="1*t3DHKKMdIoBX5W3JImjjig.png" descr="1*t3DHKKMdIoBX5W3JImjjig.png"/>
            <p:cNvPicPr>
              <a:picLocks noChangeAspect="0"/>
            </p:cNvPicPr>
            <p:nvPr/>
          </p:nvPicPr>
          <p:blipFill>
            <a:blip r:embed="rId8">
              <a:extLst/>
            </a:blip>
            <a:stretch>
              <a:fillRect/>
            </a:stretch>
          </p:blipFill>
          <p:spPr>
            <a:xfrm>
              <a:off x="-1" y="0"/>
              <a:ext cx="6698671" cy="5484736"/>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 grpId="6" fill="hold">
                                  <p:stCondLst>
                                    <p:cond delay="0"/>
                                  </p:stCondLst>
                                  <p:iterate type="el" backwards="0">
                                    <p:tmAbs val="0"/>
                                  </p:iterate>
                                  <p:childTnLst>
                                    <p:set>
                                      <p:cBhvr>
                                        <p:cTn id="26" fill="hold"/>
                                        <p:tgtEl>
                                          <p:spTgt spid="269"/>
                                        </p:tgtEl>
                                        <p:attrNameLst>
                                          <p:attrName>style.visibility</p:attrName>
                                        </p:attrNameLst>
                                      </p:cBhvr>
                                      <p:to>
                                        <p:strVal val="visible"/>
                                      </p:to>
                                    </p:set>
                                    <p:anim calcmode="lin" valueType="num">
                                      <p:cBhvr>
                                        <p:cTn id="27" dur="1000" fill="hold"/>
                                        <p:tgtEl>
                                          <p:spTgt spid="269"/>
                                        </p:tgtEl>
                                        <p:attrNameLst>
                                          <p:attrName>ppt_x</p:attrName>
                                        </p:attrNameLst>
                                      </p:cBhvr>
                                      <p:tavLst>
                                        <p:tav tm="0">
                                          <p:val>
                                            <p:strVal val="0-#ppt_w/2"/>
                                          </p:val>
                                        </p:tav>
                                        <p:tav tm="100000">
                                          <p:val>
                                            <p:strVal val="#ppt_x"/>
                                          </p:val>
                                        </p:tav>
                                      </p:tavLst>
                                    </p:anim>
                                    <p:anim calcmode="lin" valueType="num">
                                      <p:cBhvr>
                                        <p:cTn id="28" dur="1000" fill="hold"/>
                                        <p:tgtEl>
                                          <p:spTgt spid="26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 grpId="7" fill="hold">
                                  <p:stCondLst>
                                    <p:cond delay="0"/>
                                  </p:stCondLst>
                                  <p:iterate type="el" backwards="0">
                                    <p:tmAbs val="0"/>
                                  </p:iterate>
                                  <p:childTnLst>
                                    <p:set>
                                      <p:cBhvr>
                                        <p:cTn id="32" fill="hold"/>
                                        <p:tgtEl>
                                          <p:spTgt spid="272"/>
                                        </p:tgtEl>
                                        <p:attrNameLst>
                                          <p:attrName>style.visibility</p:attrName>
                                        </p:attrNameLst>
                                      </p:cBhvr>
                                      <p:to>
                                        <p:strVal val="visible"/>
                                      </p:to>
                                    </p:set>
                                    <p:anim calcmode="lin" valueType="num">
                                      <p:cBhvr>
                                        <p:cTn id="33" dur="1000" fill="hold"/>
                                        <p:tgtEl>
                                          <p:spTgt spid="272"/>
                                        </p:tgtEl>
                                        <p:attrNameLst>
                                          <p:attrName>ppt_x</p:attrName>
                                        </p:attrNameLst>
                                      </p:cBhvr>
                                      <p:tavLst>
                                        <p:tav tm="0">
                                          <p:val>
                                            <p:strVal val="0-#ppt_w/2"/>
                                          </p:val>
                                        </p:tav>
                                        <p:tav tm="100000">
                                          <p:val>
                                            <p:strVal val="#ppt_x"/>
                                          </p:val>
                                        </p:tav>
                                      </p:tavLst>
                                    </p:anim>
                                    <p:anim calcmode="lin" valueType="num">
                                      <p:cBhvr>
                                        <p:cTn id="34" dur="1000" fill="hold"/>
                                        <p:tgtEl>
                                          <p:spTgt spid="272"/>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2" grpId="8" fill="hold">
                                  <p:stCondLst>
                                    <p:cond delay="0"/>
                                  </p:stCondLst>
                                  <p:iterate type="el" backwards="0">
                                    <p:tmAbs val="0"/>
                                  </p:iterate>
                                  <p:childTnLst>
                                    <p:set>
                                      <p:cBhvr>
                                        <p:cTn id="38" fill="hold"/>
                                        <p:tgtEl>
                                          <p:spTgt spid="275"/>
                                        </p:tgtEl>
                                        <p:attrNameLst>
                                          <p:attrName>style.visibility</p:attrName>
                                        </p:attrNameLst>
                                      </p:cBhvr>
                                      <p:to>
                                        <p:strVal val="visible"/>
                                      </p:to>
                                    </p:set>
                                    <p:anim calcmode="lin" valueType="num">
                                      <p:cBhvr>
                                        <p:cTn id="39" dur="1000" fill="hold"/>
                                        <p:tgtEl>
                                          <p:spTgt spid="275"/>
                                        </p:tgtEl>
                                        <p:attrNameLst>
                                          <p:attrName>ppt_x</p:attrName>
                                        </p:attrNameLst>
                                      </p:cBhvr>
                                      <p:tavLst>
                                        <p:tav tm="0">
                                          <p:val>
                                            <p:strVal val="0-#ppt_w/2"/>
                                          </p:val>
                                        </p:tav>
                                        <p:tav tm="100000">
                                          <p:val>
                                            <p:strVal val="#ppt_x"/>
                                          </p:val>
                                        </p:tav>
                                      </p:tavLst>
                                    </p:anim>
                                    <p:anim calcmode="lin" valueType="num">
                                      <p:cBhvr>
                                        <p:cTn id="40" dur="10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1"/>
      <p:bldP build="whole" bldLvl="1" animBg="1" rev="0" advAuto="0" spid="272" grpId="7"/>
      <p:bldP build="whole" bldLvl="1" animBg="1" rev="0" advAuto="0" spid="265" grpId="4"/>
      <p:bldP build="whole" bldLvl="1" animBg="1" rev="0" advAuto="0" spid="269" grpId="6"/>
      <p:bldP build="whole" bldLvl="1" animBg="1" rev="0" advAuto="0" spid="264" grpId="2"/>
      <p:bldP build="whole" bldLvl="1" animBg="1" rev="0" advAuto="0" spid="263" grpId="3"/>
      <p:bldP build="whole" bldLvl="1" animBg="1" rev="0" advAuto="0" spid="266" grpId="5"/>
      <p:bldP build="whole" bldLvl="1" animBg="1" rev="0" advAuto="0" spid="275" grpId="8"/>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itle"/>
          <p:cNvSpPr txBox="1"/>
          <p:nvPr>
            <p:ph type="title" idx="4294967295"/>
          </p:nvPr>
        </p:nvSpPr>
        <p:spPr>
          <a:xfrm>
            <a:off x="457200" y="228600"/>
            <a:ext cx="8229600" cy="952500"/>
          </a:xfrm>
          <a:prstGeom prst="rect">
            <a:avLst/>
          </a:prstGeom>
        </p:spPr>
        <p:txBody>
          <a:bodyPr/>
          <a:lstStyle/>
          <a:p>
            <a:pPr/>
          </a:p>
        </p:txBody>
      </p:sp>
      <p:sp>
        <p:nvSpPr>
          <p:cNvPr id="278" name="Federated ID"/>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Federated ID</a:t>
            </a:r>
          </a:p>
        </p:txBody>
      </p:sp>
      <p:pic>
        <p:nvPicPr>
          <p:cNvPr id="279" name="1*NtCvVfOvNtxV_30bAG2gZA.png" descr="1*NtCvVfOvNtxV_30bAG2gZA.png"/>
          <p:cNvPicPr>
            <a:picLocks noChangeAspect="1"/>
          </p:cNvPicPr>
          <p:nvPr/>
        </p:nvPicPr>
        <p:blipFill>
          <a:blip r:embed="rId2">
            <a:extLst/>
          </a:blip>
          <a:stretch>
            <a:fillRect/>
          </a:stretch>
        </p:blipFill>
        <p:spPr>
          <a:xfrm>
            <a:off x="2095170" y="555968"/>
            <a:ext cx="6576418" cy="4932314"/>
          </a:xfrm>
          <a:prstGeom prst="rect">
            <a:avLst/>
          </a:prstGeom>
          <a:ln w="12700">
            <a:miter lim="400000"/>
          </a:ln>
        </p:spPr>
      </p:pic>
      <p:grpSp>
        <p:nvGrpSpPr>
          <p:cNvPr id="282" name="Picture1.png"/>
          <p:cNvGrpSpPr/>
          <p:nvPr/>
        </p:nvGrpSpPr>
        <p:grpSpPr>
          <a:xfrm>
            <a:off x="-230836" y="252784"/>
            <a:ext cx="5974150" cy="5576783"/>
            <a:chOff x="0" y="0"/>
            <a:chExt cx="5974148" cy="5576782"/>
          </a:xfrm>
        </p:grpSpPr>
        <p:pic>
          <p:nvPicPr>
            <p:cNvPr id="281" name="Picture1.png" descr="Picture1.png"/>
            <p:cNvPicPr>
              <a:picLocks noChangeAspect="1"/>
            </p:cNvPicPr>
            <p:nvPr/>
          </p:nvPicPr>
          <p:blipFill>
            <a:blip r:embed="rId3">
              <a:extLst/>
            </a:blip>
            <a:stretch>
              <a:fillRect/>
            </a:stretch>
          </p:blipFill>
          <p:spPr>
            <a:xfrm>
              <a:off x="203200" y="203200"/>
              <a:ext cx="5567749" cy="5132283"/>
            </a:xfrm>
            <a:prstGeom prst="rect">
              <a:avLst/>
            </a:prstGeom>
            <a:ln>
              <a:noFill/>
            </a:ln>
            <a:effectLst/>
          </p:spPr>
        </p:pic>
        <p:pic>
          <p:nvPicPr>
            <p:cNvPr id="280" name="Picture1.png" descr="Picture1.png"/>
            <p:cNvPicPr>
              <a:picLocks noChangeAspect="0"/>
            </p:cNvPicPr>
            <p:nvPr/>
          </p:nvPicPr>
          <p:blipFill>
            <a:blip r:embed="rId4">
              <a:extLst/>
            </a:blip>
            <a:stretch>
              <a:fillRect/>
            </a:stretch>
          </p:blipFill>
          <p:spPr>
            <a:xfrm>
              <a:off x="0" y="0"/>
              <a:ext cx="5974149" cy="5576783"/>
            </a:xfrm>
            <a:prstGeom prst="rect">
              <a:avLst/>
            </a:prstGeom>
            <a:effectLst/>
          </p:spPr>
        </p:pic>
      </p:grpSp>
      <p:grpSp>
        <p:nvGrpSpPr>
          <p:cNvPr id="285" name="Picture2.png"/>
          <p:cNvGrpSpPr/>
          <p:nvPr/>
        </p:nvGrpSpPr>
        <p:grpSpPr>
          <a:xfrm>
            <a:off x="2489308" y="352768"/>
            <a:ext cx="5139204" cy="5376814"/>
            <a:chOff x="0" y="0"/>
            <a:chExt cx="5139202" cy="5376812"/>
          </a:xfrm>
        </p:grpSpPr>
        <p:pic>
          <p:nvPicPr>
            <p:cNvPr id="284" name="Picture2.png" descr="Picture2.png"/>
            <p:cNvPicPr>
              <a:picLocks noChangeAspect="1"/>
            </p:cNvPicPr>
            <p:nvPr/>
          </p:nvPicPr>
          <p:blipFill>
            <a:blip r:embed="rId5">
              <a:extLst/>
            </a:blip>
            <a:stretch>
              <a:fillRect/>
            </a:stretch>
          </p:blipFill>
          <p:spPr>
            <a:xfrm>
              <a:off x="203200" y="203200"/>
              <a:ext cx="4732803" cy="4932313"/>
            </a:xfrm>
            <a:prstGeom prst="rect">
              <a:avLst/>
            </a:prstGeom>
            <a:ln>
              <a:noFill/>
            </a:ln>
            <a:effectLst/>
          </p:spPr>
        </p:pic>
        <p:pic>
          <p:nvPicPr>
            <p:cNvPr id="283" name="Picture2.png" descr="Picture2.png"/>
            <p:cNvPicPr>
              <a:picLocks noChangeAspect="0"/>
            </p:cNvPicPr>
            <p:nvPr/>
          </p:nvPicPr>
          <p:blipFill>
            <a:blip r:embed="rId6">
              <a:extLst/>
            </a:blip>
            <a:stretch>
              <a:fillRect/>
            </a:stretch>
          </p:blipFill>
          <p:spPr>
            <a:xfrm>
              <a:off x="0" y="0"/>
              <a:ext cx="5139203" cy="5376813"/>
            </a:xfrm>
            <a:prstGeom prst="rect">
              <a:avLst/>
            </a:prstGeom>
            <a:effectLst/>
          </p:spPr>
        </p:pic>
      </p:grpSp>
      <p:grpSp>
        <p:nvGrpSpPr>
          <p:cNvPr id="288" name="Picture3.png"/>
          <p:cNvGrpSpPr/>
          <p:nvPr/>
        </p:nvGrpSpPr>
        <p:grpSpPr>
          <a:xfrm>
            <a:off x="4994477" y="1022755"/>
            <a:ext cx="4241801" cy="4356101"/>
            <a:chOff x="0" y="0"/>
            <a:chExt cx="4241800" cy="4356100"/>
          </a:xfrm>
        </p:grpSpPr>
        <p:pic>
          <p:nvPicPr>
            <p:cNvPr id="287" name="Picture3.png" descr="Picture3.png"/>
            <p:cNvPicPr>
              <a:picLocks noChangeAspect="1"/>
            </p:cNvPicPr>
            <p:nvPr/>
          </p:nvPicPr>
          <p:blipFill>
            <a:blip r:embed="rId7">
              <a:extLst/>
            </a:blip>
            <a:stretch>
              <a:fillRect/>
            </a:stretch>
          </p:blipFill>
          <p:spPr>
            <a:xfrm>
              <a:off x="203200" y="203200"/>
              <a:ext cx="3835400" cy="3911600"/>
            </a:xfrm>
            <a:prstGeom prst="rect">
              <a:avLst/>
            </a:prstGeom>
            <a:ln>
              <a:noFill/>
            </a:ln>
            <a:effectLst/>
          </p:spPr>
        </p:pic>
        <p:pic>
          <p:nvPicPr>
            <p:cNvPr id="286" name="Picture3.png" descr="Picture3.png"/>
            <p:cNvPicPr>
              <a:picLocks noChangeAspect="0"/>
            </p:cNvPicPr>
            <p:nvPr/>
          </p:nvPicPr>
          <p:blipFill>
            <a:blip r:embed="rId8">
              <a:extLst/>
            </a:blip>
            <a:stretch>
              <a:fillRect/>
            </a:stretch>
          </p:blipFill>
          <p:spPr>
            <a:xfrm>
              <a:off x="0" y="0"/>
              <a:ext cx="4241800" cy="4356100"/>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82"/>
                                        </p:tgtEl>
                                        <p:attrNameLst>
                                          <p:attrName>style.visibility</p:attrName>
                                        </p:attrNameLst>
                                      </p:cBhvr>
                                      <p:to>
                                        <p:strVal val="visible"/>
                                      </p:to>
                                    </p:set>
                                    <p:anim calcmode="lin" valueType="num">
                                      <p:cBhvr>
                                        <p:cTn id="7" dur="1000" fill="hold"/>
                                        <p:tgtEl>
                                          <p:spTgt spid="282"/>
                                        </p:tgtEl>
                                        <p:attrNameLst>
                                          <p:attrName>ppt_x</p:attrName>
                                        </p:attrNameLst>
                                      </p:cBhvr>
                                      <p:tavLst>
                                        <p:tav tm="0">
                                          <p:val>
                                            <p:strVal val="0-#ppt_w/2"/>
                                          </p:val>
                                        </p:tav>
                                        <p:tav tm="100000">
                                          <p:val>
                                            <p:strVal val="#ppt_x"/>
                                          </p:val>
                                        </p:tav>
                                      </p:tavLst>
                                    </p:anim>
                                    <p:anim calcmode="lin" valueType="num">
                                      <p:cBhvr>
                                        <p:cTn id="8" dur="1000" fill="hold"/>
                                        <p:tgtEl>
                                          <p:spTgt spid="2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85"/>
                                        </p:tgtEl>
                                        <p:attrNameLst>
                                          <p:attrName>style.visibility</p:attrName>
                                        </p:attrNameLst>
                                      </p:cBhvr>
                                      <p:to>
                                        <p:strVal val="visible"/>
                                      </p:to>
                                    </p:set>
                                    <p:anim calcmode="lin" valueType="num">
                                      <p:cBhvr>
                                        <p:cTn id="13" dur="1000" fill="hold"/>
                                        <p:tgtEl>
                                          <p:spTgt spid="285"/>
                                        </p:tgtEl>
                                        <p:attrNameLst>
                                          <p:attrName>ppt_x</p:attrName>
                                        </p:attrNameLst>
                                      </p:cBhvr>
                                      <p:tavLst>
                                        <p:tav tm="0">
                                          <p:val>
                                            <p:strVal val="0-#ppt_w/2"/>
                                          </p:val>
                                        </p:tav>
                                        <p:tav tm="100000">
                                          <p:val>
                                            <p:strVal val="#ppt_x"/>
                                          </p:val>
                                        </p:tav>
                                      </p:tavLst>
                                    </p:anim>
                                    <p:anim calcmode="lin" valueType="num">
                                      <p:cBhvr>
                                        <p:cTn id="14" dur="10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88"/>
                                        </p:tgtEl>
                                        <p:attrNameLst>
                                          <p:attrName>style.visibility</p:attrName>
                                        </p:attrNameLst>
                                      </p:cBhvr>
                                      <p:to>
                                        <p:strVal val="visible"/>
                                      </p:to>
                                    </p:set>
                                    <p:anim calcmode="lin" valueType="num">
                                      <p:cBhvr>
                                        <p:cTn id="19" dur="1000" fill="hold"/>
                                        <p:tgtEl>
                                          <p:spTgt spid="288"/>
                                        </p:tgtEl>
                                        <p:attrNameLst>
                                          <p:attrName>ppt_x</p:attrName>
                                        </p:attrNameLst>
                                      </p:cBhvr>
                                      <p:tavLst>
                                        <p:tav tm="0">
                                          <p:val>
                                            <p:strVal val="0-#ppt_w/2"/>
                                          </p:val>
                                        </p:tav>
                                        <p:tav tm="100000">
                                          <p:val>
                                            <p:strVal val="#ppt_x"/>
                                          </p:val>
                                        </p:tav>
                                      </p:tavLst>
                                    </p:anim>
                                    <p:anim calcmode="lin" valueType="num">
                                      <p:cBhvr>
                                        <p:cTn id="20"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3"/>
      <p:bldP build="whole" bldLvl="1" animBg="1" rev="0" advAuto="0" spid="282" grpId="1"/>
      <p:bldP build="whole" bldLvl="1" animBg="1" rev="0" advAuto="0" spid="285"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Fernet Tokens</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291"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fernet2.png" descr="fernet2.png"/>
          <p:cNvPicPr>
            <a:picLocks noChangeAspect="1"/>
          </p:cNvPicPr>
          <p:nvPr/>
        </p:nvPicPr>
        <p:blipFill>
          <a:blip r:embed="rId2">
            <a:extLst/>
          </a:blip>
          <a:stretch>
            <a:fillRect/>
          </a:stretch>
        </p:blipFill>
        <p:spPr>
          <a:xfrm>
            <a:off x="4981835" y="334178"/>
            <a:ext cx="4099701" cy="5046644"/>
          </a:xfrm>
          <a:prstGeom prst="rect">
            <a:avLst/>
          </a:prstGeom>
          <a:ln w="12700">
            <a:miter lim="400000"/>
          </a:ln>
        </p:spPr>
      </p:pic>
      <p:sp>
        <p:nvSpPr>
          <p:cNvPr id="294" name="The token has a version number, a time stamp, the IV, the cipher text and an HMAC signature:…"/>
          <p:cNvSpPr/>
          <p:nvPr/>
        </p:nvSpPr>
        <p:spPr>
          <a:xfrm>
            <a:off x="248595" y="605379"/>
            <a:ext cx="3578579" cy="4813496"/>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lnSpc>
                <a:spcPts val="3800"/>
              </a:lnSpc>
              <a:spcBef>
                <a:spcPts val="1200"/>
              </a:spcBef>
              <a:defRPr sz="2000">
                <a:latin typeface="Arial"/>
                <a:ea typeface="Arial"/>
                <a:cs typeface="Arial"/>
                <a:sym typeface="Arial"/>
              </a:defRPr>
            </a:pPr>
            <a:r>
              <a:t>The token has a version number, a time stamp, the IV, the cipher text and an HMAC signature:</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Version: 8 bits</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Timestamp: 64 bits (the number of seconds since between January 1, 1970 UTC and the time of the encryption.</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IV: 128 bits</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Ciphertext - variable length: Multiple of 128 bits</a:t>
            </a:r>
          </a:p>
          <a:p>
            <a:pPr marL="457200" indent="-317500" defTabSz="457200">
              <a:lnSpc>
                <a:spcPts val="3800"/>
              </a:lnSpc>
              <a:buClr>
                <a:srgbClr val="000000"/>
              </a:buClr>
              <a:buSzPct val="100000"/>
              <a:buFont typeface="Times"/>
              <a:buChar char="•"/>
              <a:defRPr sz="2000">
                <a:latin typeface="Arial"/>
                <a:ea typeface="Arial"/>
                <a:cs typeface="Arial"/>
                <a:sym typeface="Arial"/>
              </a:defRPr>
            </a:pPr>
            <a:r>
              <a:t>HMAC: 256 bits</a:t>
            </a:r>
          </a:p>
        </p:txBody>
      </p:sp>
      <p:sp>
        <p:nvSpPr>
          <p:cNvPr id="295" name="Fernet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Fernet Token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345"/>
          <p:cNvSpPr txBox="1"/>
          <p:nvPr>
            <p:ph type="title"/>
          </p:nvPr>
        </p:nvSpPr>
        <p:spPr>
          <a:prstGeom prst="rect">
            <a:avLst/>
          </a:prstGeom>
        </p:spPr>
        <p:txBody>
          <a:bodyPr/>
          <a:lstStyle/>
          <a:p>
            <a:pPr/>
            <a:r>
              <a:t>Fernet</a:t>
            </a:r>
          </a:p>
        </p:txBody>
      </p:sp>
      <p:sp>
        <p:nvSpPr>
          <p:cNvPr id="298" name="Text Placeholder 1"/>
          <p:cNvSpPr txBox="1"/>
          <p:nvPr>
            <p:ph type="body" sz="quarter" idx="1"/>
          </p:nvPr>
        </p:nvSpPr>
        <p:spPr>
          <a:xfrm>
            <a:off x="-1" y="1230581"/>
            <a:ext cx="1536701" cy="3263504"/>
          </a:xfrm>
          <a:prstGeom prst="rect">
            <a:avLst/>
          </a:prstGeom>
        </p:spPr>
        <p:txBody>
          <a:bodyPr/>
          <a:lstStyle/>
          <a:p>
            <a:pPr/>
            <a:r>
              <a:t>AES 128-bit.</a:t>
            </a:r>
          </a:p>
          <a:p>
            <a:pPr/>
            <a:r>
              <a:t>256-bit HMAC.</a:t>
            </a:r>
          </a:p>
          <a:p>
            <a:pPr/>
            <a:r>
              <a:t>AES CBC.</a:t>
            </a:r>
          </a:p>
          <a:p>
            <a:pPr/>
            <a:r>
              <a:t>PKCS7 padding [</a:t>
            </a:r>
            <a:r>
              <a:rPr u="sng">
                <a:solidFill>
                  <a:srgbClr val="0000FF"/>
                </a:solidFill>
                <a:uFill>
                  <a:solidFill>
                    <a:srgbClr val="0000FF"/>
                  </a:solidFill>
                </a:uFill>
                <a:hlinkClick r:id="rId2" invalidUrl="" action="" tgtFrame="" tooltip="" history="1" highlightClick="0" endSnd="0"/>
              </a:rPr>
              <a:t>here</a:t>
            </a:r>
            <a:r>
              <a:t>].</a:t>
            </a:r>
          </a:p>
        </p:txBody>
      </p:sp>
      <p:pic>
        <p:nvPicPr>
          <p:cNvPr id="299" name="Picture 8" descr="Picture 8"/>
          <p:cNvPicPr>
            <a:picLocks noChangeAspect="1"/>
          </p:cNvPicPr>
          <p:nvPr/>
        </p:nvPicPr>
        <p:blipFill>
          <a:blip r:embed="rId3">
            <a:extLst/>
          </a:blip>
          <a:stretch>
            <a:fillRect/>
          </a:stretch>
        </p:blipFill>
        <p:spPr>
          <a:xfrm>
            <a:off x="0" y="4385072"/>
            <a:ext cx="4400550" cy="1066801"/>
          </a:xfrm>
          <a:prstGeom prst="rect">
            <a:avLst/>
          </a:prstGeom>
          <a:ln w="12700">
            <a:miter lim="400000"/>
          </a:ln>
        </p:spPr>
      </p:pic>
      <p:pic>
        <p:nvPicPr>
          <p:cNvPr id="300" name="Picture 10" descr="Picture 10"/>
          <p:cNvPicPr>
            <a:picLocks noChangeAspect="1"/>
          </p:cNvPicPr>
          <p:nvPr/>
        </p:nvPicPr>
        <p:blipFill>
          <a:blip r:embed="rId4">
            <a:extLst/>
          </a:blip>
          <a:stretch>
            <a:fillRect/>
          </a:stretch>
        </p:blipFill>
        <p:spPr>
          <a:xfrm>
            <a:off x="1257300" y="502948"/>
            <a:ext cx="7924800" cy="2333626"/>
          </a:xfrm>
          <a:prstGeom prst="rect">
            <a:avLst/>
          </a:prstGeom>
          <a:ln w="12700">
            <a:miter lim="400000"/>
          </a:ln>
        </p:spPr>
      </p:pic>
      <p:pic>
        <p:nvPicPr>
          <p:cNvPr id="301" name="Picture 12" descr="Picture 12"/>
          <p:cNvPicPr>
            <a:picLocks noChangeAspect="1"/>
          </p:cNvPicPr>
          <p:nvPr/>
        </p:nvPicPr>
        <p:blipFill>
          <a:blip r:embed="rId5">
            <a:extLst/>
          </a:blip>
          <a:stretch>
            <a:fillRect/>
          </a:stretch>
        </p:blipFill>
        <p:spPr>
          <a:xfrm>
            <a:off x="0" y="3217555"/>
            <a:ext cx="9144000" cy="2234318"/>
          </a:xfrm>
          <a:prstGeom prst="rect">
            <a:avLst/>
          </a:prstGeom>
          <a:ln w="12700">
            <a:miter lim="400000"/>
          </a:ln>
        </p:spPr>
      </p:pic>
      <p:pic>
        <p:nvPicPr>
          <p:cNvPr id="302" name="Picture 14" descr="Picture 14">
            <a:hlinkClick r:id="rId6" invalidUrl="" action="" tgtFrame="" tooltip="" history="1" highlightClick="0" endSnd="0"/>
          </p:cNvPr>
          <p:cNvPicPr>
            <a:picLocks noChangeAspect="1"/>
          </p:cNvPicPr>
          <p:nvPr/>
        </p:nvPicPr>
        <p:blipFill>
          <a:blip r:embed="rId7">
            <a:extLst/>
          </a:blip>
          <a:stretch>
            <a:fillRect/>
          </a:stretch>
        </p:blipFill>
        <p:spPr>
          <a:xfrm>
            <a:off x="5756817" y="285750"/>
            <a:ext cx="3387184" cy="5143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01"/>
                                        </p:tgtEl>
                                        <p:attrNameLst>
                                          <p:attrName>style.visibility</p:attrName>
                                        </p:attrNameLst>
                                      </p:cBhvr>
                                      <p:to>
                                        <p:strVal val="visible"/>
                                      </p:to>
                                    </p:set>
                                    <p:anim calcmode="lin" valueType="num">
                                      <p:cBhvr>
                                        <p:cTn id="7" dur="500" fill="hold"/>
                                        <p:tgtEl>
                                          <p:spTgt spid="301"/>
                                        </p:tgtEl>
                                        <p:attrNameLst>
                                          <p:attrName>ppt_x</p:attrName>
                                        </p:attrNameLst>
                                      </p:cBhvr>
                                      <p:tavLst>
                                        <p:tav tm="0">
                                          <p:val>
                                            <p:strVal val="#ppt_x"/>
                                          </p:val>
                                        </p:tav>
                                        <p:tav tm="100000">
                                          <p:val>
                                            <p:strVal val="#ppt_x"/>
                                          </p:val>
                                        </p:tav>
                                      </p:tavLst>
                                    </p:anim>
                                    <p:anim calcmode="lin" valueType="num">
                                      <p:cBhvr>
                                        <p:cTn id="8" dur="500" fill="hold"/>
                                        <p:tgtEl>
                                          <p:spTgt spid="3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302"/>
                                        </p:tgtEl>
                                        <p:attrNameLst>
                                          <p:attrName>style.visibility</p:attrName>
                                        </p:attrNameLst>
                                      </p:cBhvr>
                                      <p:to>
                                        <p:strVal val="visible"/>
                                      </p:to>
                                    </p:set>
                                    <p:anim calcmode="lin" valueType="num">
                                      <p:cBhvr>
                                        <p:cTn id="13" dur="500" fill="hold"/>
                                        <p:tgtEl>
                                          <p:spTgt spid="302"/>
                                        </p:tgtEl>
                                        <p:attrNameLst>
                                          <p:attrName>ppt_x</p:attrName>
                                        </p:attrNameLst>
                                      </p:cBhvr>
                                      <p:tavLst>
                                        <p:tav tm="0">
                                          <p:val>
                                            <p:strVal val="#ppt_x"/>
                                          </p:val>
                                        </p:tav>
                                        <p:tav tm="100000">
                                          <p:val>
                                            <p:strVal val="#ppt_x"/>
                                          </p:val>
                                        </p:tav>
                                      </p:tavLst>
                                    </p:anim>
                                    <p:anim calcmode="lin" valueType="num">
                                      <p:cBhvr>
                                        <p:cTn id="14" dur="500" fill="hold"/>
                                        <p:tgtEl>
                                          <p:spTgt spid="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2" grpId="2"/>
      <p:bldP build="whole" bldLvl="1" animBg="1" rev="0" advAuto="0" spid="301"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45"/>
          <p:cNvSpPr txBox="1"/>
          <p:nvPr>
            <p:ph type="title"/>
          </p:nvPr>
        </p:nvSpPr>
        <p:spPr>
          <a:prstGeom prst="rect">
            <a:avLst/>
          </a:prstGeom>
        </p:spPr>
        <p:txBody>
          <a:bodyPr/>
          <a:lstStyle/>
          <a:p>
            <a:pPr/>
            <a:r>
              <a:t>Fernet</a:t>
            </a:r>
          </a:p>
        </p:txBody>
      </p:sp>
      <p:sp>
        <p:nvSpPr>
          <p:cNvPr id="305" name="Text Placeholder 1"/>
          <p:cNvSpPr txBox="1"/>
          <p:nvPr>
            <p:ph type="body" sz="quarter" idx="1"/>
          </p:nvPr>
        </p:nvSpPr>
        <p:spPr>
          <a:xfrm>
            <a:off x="-1" y="1230581"/>
            <a:ext cx="1536701" cy="3263504"/>
          </a:xfrm>
          <a:prstGeom prst="rect">
            <a:avLst/>
          </a:prstGeom>
        </p:spPr>
        <p:txBody>
          <a:bodyPr/>
          <a:lstStyle/>
          <a:p>
            <a:pPr/>
            <a:r>
              <a:t>AES 128-bit.</a:t>
            </a:r>
          </a:p>
          <a:p>
            <a:pPr/>
            <a:r>
              <a:t>256-bit HMAC.</a:t>
            </a:r>
          </a:p>
          <a:p>
            <a:pPr/>
            <a:r>
              <a:t>AES CBC.</a:t>
            </a:r>
          </a:p>
          <a:p>
            <a:pPr/>
            <a:r>
              <a:t>PKCS7 padding [</a:t>
            </a:r>
            <a:r>
              <a:rPr u="sng">
                <a:solidFill>
                  <a:srgbClr val="0000FF"/>
                </a:solidFill>
                <a:uFill>
                  <a:solidFill>
                    <a:srgbClr val="0000FF"/>
                  </a:solidFill>
                </a:uFill>
                <a:hlinkClick r:id="rId2" invalidUrl="" action="" tgtFrame="" tooltip="" history="1" highlightClick="0" endSnd="0"/>
              </a:rPr>
              <a:t>here</a:t>
            </a:r>
            <a:r>
              <a:t>].</a:t>
            </a:r>
          </a:p>
        </p:txBody>
      </p:sp>
      <p:pic>
        <p:nvPicPr>
          <p:cNvPr id="306" name="Picture 8" descr="Picture 8"/>
          <p:cNvPicPr>
            <a:picLocks noChangeAspect="1"/>
          </p:cNvPicPr>
          <p:nvPr/>
        </p:nvPicPr>
        <p:blipFill>
          <a:blip r:embed="rId3">
            <a:extLst/>
          </a:blip>
          <a:stretch>
            <a:fillRect/>
          </a:stretch>
        </p:blipFill>
        <p:spPr>
          <a:xfrm>
            <a:off x="0" y="4385072"/>
            <a:ext cx="4400550" cy="1066801"/>
          </a:xfrm>
          <a:prstGeom prst="rect">
            <a:avLst/>
          </a:prstGeom>
          <a:ln w="12700">
            <a:miter lim="400000"/>
          </a:ln>
        </p:spPr>
      </p:pic>
      <p:pic>
        <p:nvPicPr>
          <p:cNvPr id="307" name="Picture 10" descr="Picture 10"/>
          <p:cNvPicPr>
            <a:picLocks noChangeAspect="1"/>
          </p:cNvPicPr>
          <p:nvPr/>
        </p:nvPicPr>
        <p:blipFill>
          <a:blip r:embed="rId4">
            <a:extLst/>
          </a:blip>
          <a:stretch>
            <a:fillRect/>
          </a:stretch>
        </p:blipFill>
        <p:spPr>
          <a:xfrm>
            <a:off x="1257300" y="502948"/>
            <a:ext cx="7924800" cy="2333626"/>
          </a:xfrm>
          <a:prstGeom prst="rect">
            <a:avLst/>
          </a:prstGeom>
          <a:ln w="12700">
            <a:miter lim="400000"/>
          </a:ln>
        </p:spPr>
      </p:pic>
      <p:pic>
        <p:nvPicPr>
          <p:cNvPr id="308" name="Picture 3" descr="Picture 3">
            <a:hlinkClick r:id="rId5" invalidUrl="" action="" tgtFrame="" tooltip="" history="1" highlightClick="0" endSnd="0"/>
          </p:cNvPr>
          <p:cNvPicPr>
            <a:picLocks noChangeAspect="1"/>
          </p:cNvPicPr>
          <p:nvPr/>
        </p:nvPicPr>
        <p:blipFill>
          <a:blip r:embed="rId6">
            <a:extLst/>
          </a:blip>
          <a:stretch>
            <a:fillRect/>
          </a:stretch>
        </p:blipFill>
        <p:spPr>
          <a:xfrm>
            <a:off x="3943350" y="308372"/>
            <a:ext cx="5247102" cy="51435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45"/>
          <p:cNvSpPr txBox="1"/>
          <p:nvPr>
            <p:ph type="title"/>
          </p:nvPr>
        </p:nvSpPr>
        <p:spPr>
          <a:prstGeom prst="rect">
            <a:avLst/>
          </a:prstGeom>
        </p:spPr>
        <p:txBody>
          <a:bodyPr/>
          <a:lstStyle/>
          <a:p>
            <a:pPr/>
            <a:r>
              <a:t>URL Safe</a:t>
            </a:r>
          </a:p>
        </p:txBody>
      </p:sp>
      <p:pic>
        <p:nvPicPr>
          <p:cNvPr id="311" name="Picture 10" descr="Picture 10"/>
          <p:cNvPicPr>
            <a:picLocks noChangeAspect="1"/>
          </p:cNvPicPr>
          <p:nvPr/>
        </p:nvPicPr>
        <p:blipFill>
          <a:blip r:embed="rId2">
            <a:extLst/>
          </a:blip>
          <a:stretch>
            <a:fillRect/>
          </a:stretch>
        </p:blipFill>
        <p:spPr>
          <a:xfrm>
            <a:off x="863600" y="2857500"/>
            <a:ext cx="7924801" cy="2333625"/>
          </a:xfrm>
          <a:prstGeom prst="rect">
            <a:avLst/>
          </a:prstGeom>
          <a:ln w="12700">
            <a:miter lim="400000"/>
          </a:ln>
        </p:spPr>
      </p:pic>
      <p:sp>
        <p:nvSpPr>
          <p:cNvPr id="312" name="Text Placeholder 4"/>
          <p:cNvSpPr txBox="1"/>
          <p:nvPr>
            <p:ph type="body" idx="1"/>
          </p:nvPr>
        </p:nvSpPr>
        <p:spPr>
          <a:prstGeom prst="rect">
            <a:avLst/>
          </a:prstGeom>
        </p:spPr>
        <p:txBody>
          <a:bodyPr/>
          <a:lstStyle/>
          <a:p>
            <a:pPr/>
          </a:p>
        </p:txBody>
      </p:sp>
      <p:pic>
        <p:nvPicPr>
          <p:cNvPr id="313" name="Picture 6" descr="Picture 6">
            <a:hlinkClick r:id="rId3" invalidUrl="" action="" tgtFrame="" tooltip="" history="1" highlightClick="0" endSnd="0"/>
          </p:cNvPr>
          <p:cNvPicPr>
            <a:picLocks noChangeAspect="1"/>
          </p:cNvPicPr>
          <p:nvPr/>
        </p:nvPicPr>
        <p:blipFill>
          <a:blip r:embed="rId4">
            <a:extLst/>
          </a:blip>
          <a:stretch>
            <a:fillRect/>
          </a:stretch>
        </p:blipFill>
        <p:spPr>
          <a:xfrm>
            <a:off x="0" y="796527"/>
            <a:ext cx="9144000" cy="3376001"/>
          </a:xfrm>
          <a:prstGeom prst="rect">
            <a:avLst/>
          </a:prstGeom>
          <a:ln w="12700">
            <a:miter lim="400000"/>
          </a:ln>
        </p:spPr>
      </p:pic>
      <p:pic>
        <p:nvPicPr>
          <p:cNvPr id="314" name="Picture 9" descr="Picture 9">
            <a:hlinkClick r:id="rId5" invalidUrl="" action="" tgtFrame="" tooltip="" history="1" highlightClick="0" endSnd="0"/>
          </p:cNvPr>
          <p:cNvPicPr>
            <a:picLocks noChangeAspect="1"/>
          </p:cNvPicPr>
          <p:nvPr/>
        </p:nvPicPr>
        <p:blipFill>
          <a:blip r:embed="rId6">
            <a:extLst/>
          </a:blip>
          <a:stretch>
            <a:fillRect/>
          </a:stretch>
        </p:blipFill>
        <p:spPr>
          <a:xfrm>
            <a:off x="0" y="796527"/>
            <a:ext cx="8535036" cy="455299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14"/>
                                        </p:tgtEl>
                                        <p:attrNameLst>
                                          <p:attrName>style.visibility</p:attrName>
                                        </p:attrNameLst>
                                      </p:cBhvr>
                                      <p:to>
                                        <p:strVal val="visible"/>
                                      </p:to>
                                    </p:set>
                                    <p:anim calcmode="lin" valueType="num">
                                      <p:cBhvr>
                                        <p:cTn id="7" dur="500" fill="hold"/>
                                        <p:tgtEl>
                                          <p:spTgt spid="314"/>
                                        </p:tgtEl>
                                        <p:attrNameLst>
                                          <p:attrName>ppt_x</p:attrName>
                                        </p:attrNameLst>
                                      </p:cBhvr>
                                      <p:tavLst>
                                        <p:tav tm="0">
                                          <p:val>
                                            <p:strVal val="#ppt_x"/>
                                          </p:val>
                                        </p:tav>
                                        <p:tav tm="100000">
                                          <p:val>
                                            <p:strVal val="#ppt_x"/>
                                          </p:val>
                                        </p:tav>
                                      </p:tavLst>
                                    </p:anim>
                                    <p:anim calcmode="lin" valueType="num">
                                      <p:cBhvr>
                                        <p:cTn id="8"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4"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45"/>
          <p:cNvSpPr txBox="1"/>
          <p:nvPr>
            <p:ph type="title"/>
          </p:nvPr>
        </p:nvSpPr>
        <p:spPr>
          <a:prstGeom prst="rect">
            <a:avLst/>
          </a:prstGeom>
        </p:spPr>
        <p:txBody>
          <a:bodyPr/>
          <a:lstStyle/>
          <a:p>
            <a:pPr/>
            <a:r>
              <a:t>Key Rotation</a:t>
            </a:r>
          </a:p>
        </p:txBody>
      </p:sp>
      <p:sp>
        <p:nvSpPr>
          <p:cNvPr id="317" name="Text Placeholder 4"/>
          <p:cNvSpPr txBox="1"/>
          <p:nvPr>
            <p:ph type="body" idx="1"/>
          </p:nvPr>
        </p:nvSpPr>
        <p:spPr>
          <a:prstGeom prst="rect">
            <a:avLst/>
          </a:prstGeom>
        </p:spPr>
        <p:txBody>
          <a:bodyPr/>
          <a:lstStyle/>
          <a:p>
            <a:pPr/>
          </a:p>
        </p:txBody>
      </p:sp>
      <p:pic>
        <p:nvPicPr>
          <p:cNvPr id="318" name="Picture 1" descr="Picture 1"/>
          <p:cNvPicPr>
            <a:picLocks noChangeAspect="1"/>
          </p:cNvPicPr>
          <p:nvPr/>
        </p:nvPicPr>
        <p:blipFill>
          <a:blip r:embed="rId2">
            <a:extLst/>
          </a:blip>
          <a:stretch>
            <a:fillRect/>
          </a:stretch>
        </p:blipFill>
        <p:spPr>
          <a:xfrm>
            <a:off x="4914898" y="426554"/>
            <a:ext cx="4064001" cy="5002697"/>
          </a:xfrm>
          <a:prstGeom prst="rect">
            <a:avLst/>
          </a:prstGeom>
          <a:ln w="12700">
            <a:miter lim="400000"/>
          </a:ln>
        </p:spPr>
      </p:pic>
      <p:pic>
        <p:nvPicPr>
          <p:cNvPr id="319" name="Picture 3" descr="Picture 3">
            <a:hlinkClick r:id="rId3" invalidUrl="" action="" tgtFrame="" tooltip="" history="1" highlightClick="0" endSnd="0"/>
          </p:cNvPr>
          <p:cNvPicPr>
            <a:picLocks noChangeAspect="1"/>
          </p:cNvPicPr>
          <p:nvPr/>
        </p:nvPicPr>
        <p:blipFill>
          <a:blip r:embed="rId4">
            <a:extLst/>
          </a:blip>
          <a:stretch>
            <a:fillRect/>
          </a:stretch>
        </p:blipFill>
        <p:spPr>
          <a:xfrm>
            <a:off x="81063" y="981700"/>
            <a:ext cx="4784079" cy="389240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19"/>
                                        </p:tgtEl>
                                        <p:attrNameLst>
                                          <p:attrName>style.visibility</p:attrName>
                                        </p:attrNameLst>
                                      </p:cBhvr>
                                      <p:to>
                                        <p:strVal val="visible"/>
                                      </p:to>
                                    </p:set>
                                    <p:anim calcmode="lin" valueType="num">
                                      <p:cBhvr>
                                        <p:cTn id="7" dur="500" fill="hold"/>
                                        <p:tgtEl>
                                          <p:spTgt spid="319"/>
                                        </p:tgtEl>
                                        <p:attrNameLst>
                                          <p:attrName>ppt_x</p:attrName>
                                        </p:attrNameLst>
                                      </p:cBhvr>
                                      <p:tavLst>
                                        <p:tav tm="0">
                                          <p:val>
                                            <p:strVal val="#ppt_x"/>
                                          </p:val>
                                        </p:tav>
                                        <p:tav tm="100000">
                                          <p:val>
                                            <p:strVal val="#ppt_x"/>
                                          </p:val>
                                        </p:tav>
                                      </p:tavLst>
                                    </p:anim>
                                    <p:anim calcmode="lin" valueType="num">
                                      <p:cBhvr>
                                        <p:cTn id="8" dur="500" fill="hold"/>
                                        <p:tgtEl>
                                          <p:spTgt spid="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9"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PAKE</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322"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ontent Placeholder 1"/>
          <p:cNvSpPr txBox="1"/>
          <p:nvPr>
            <p:ph type="body" idx="1"/>
          </p:nvPr>
        </p:nvSpPr>
        <p:spPr>
          <a:xfrm>
            <a:off x="171480" y="1012019"/>
            <a:ext cx="8829676" cy="4583939"/>
          </a:xfrm>
          <a:prstGeom prst="rect">
            <a:avLst/>
          </a:prstGeom>
        </p:spPr>
        <p:txBody>
          <a:bodyPr/>
          <a:lstStyle/>
          <a:p>
            <a:pPr/>
          </a:p>
        </p:txBody>
      </p:sp>
      <p:pic>
        <p:nvPicPr>
          <p:cNvPr id="170" name="Picture 2" descr="Picture 2"/>
          <p:cNvPicPr>
            <a:picLocks noChangeAspect="1"/>
          </p:cNvPicPr>
          <p:nvPr/>
        </p:nvPicPr>
        <p:blipFill>
          <a:blip r:embed="rId2">
            <a:extLst/>
          </a:blip>
          <a:stretch>
            <a:fillRect/>
          </a:stretch>
        </p:blipFill>
        <p:spPr>
          <a:xfrm>
            <a:off x="0" y="-30655"/>
            <a:ext cx="9144000" cy="57456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45"/>
          <p:cNvSpPr txBox="1"/>
          <p:nvPr>
            <p:ph type="title"/>
          </p:nvPr>
        </p:nvSpPr>
        <p:spPr>
          <a:prstGeom prst="rect">
            <a:avLst/>
          </a:prstGeom>
        </p:spPr>
        <p:txBody>
          <a:bodyPr/>
          <a:lstStyle/>
          <a:p>
            <a:pPr/>
            <a:r>
              <a:t>The problem with passwords, hashing and salt</a:t>
            </a:r>
          </a:p>
        </p:txBody>
      </p:sp>
      <p:sp>
        <p:nvSpPr>
          <p:cNvPr id="325" name="Text Placeholder 1"/>
          <p:cNvSpPr txBox="1"/>
          <p:nvPr>
            <p:ph type="body" idx="1"/>
          </p:nvPr>
        </p:nvSpPr>
        <p:spPr>
          <a:prstGeom prst="rect">
            <a:avLst/>
          </a:prstGeom>
        </p:spPr>
        <p:txBody>
          <a:bodyPr/>
          <a:lstStyle/>
          <a:p>
            <a:pPr/>
          </a:p>
        </p:txBody>
      </p:sp>
      <p:sp>
        <p:nvSpPr>
          <p:cNvPr id="326" name="Rectangle 8">
            <a:hlinkClick r:id="rId2" invalidUrl="" action="" tgtFrame="" tooltip="" history="1" highlightClick="0" endSnd="0"/>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p>
        </p:txBody>
      </p:sp>
      <p:pic>
        <p:nvPicPr>
          <p:cNvPr id="327" name="Picture 3" descr="Picture 3"/>
          <p:cNvPicPr>
            <a:picLocks noChangeAspect="1"/>
          </p:cNvPicPr>
          <p:nvPr/>
        </p:nvPicPr>
        <p:blipFill>
          <a:blip r:embed="rId3">
            <a:extLst/>
          </a:blip>
          <a:stretch>
            <a:fillRect/>
          </a:stretch>
        </p:blipFill>
        <p:spPr>
          <a:xfrm>
            <a:off x="792406" y="1112226"/>
            <a:ext cx="7344875" cy="41338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45"/>
          <p:cNvSpPr txBox="1"/>
          <p:nvPr>
            <p:ph type="title"/>
          </p:nvPr>
        </p:nvSpPr>
        <p:spPr>
          <a:prstGeom prst="rect">
            <a:avLst/>
          </a:prstGeom>
        </p:spPr>
        <p:txBody>
          <a:bodyPr/>
          <a:lstStyle/>
          <a:p>
            <a:pPr/>
            <a:r>
              <a:t>SRP</a:t>
            </a:r>
          </a:p>
        </p:txBody>
      </p:sp>
      <p:sp>
        <p:nvSpPr>
          <p:cNvPr id="330" name="Text Placeholder 1"/>
          <p:cNvSpPr txBox="1"/>
          <p:nvPr>
            <p:ph type="body" idx="1"/>
          </p:nvPr>
        </p:nvSpPr>
        <p:spPr>
          <a:prstGeom prst="rect">
            <a:avLst/>
          </a:prstGeom>
        </p:spPr>
        <p:txBody>
          <a:bodyPr/>
          <a:lstStyle/>
          <a:p>
            <a:pPr/>
          </a:p>
        </p:txBody>
      </p:sp>
      <p:sp>
        <p:nvSpPr>
          <p:cNvPr id="331" name="Rectangle 8">
            <a:hlinkClick r:id="rId2" invalidUrl="" action="" tgtFrame="" tooltip="" history="1" highlightClick="0" endSnd="0"/>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p>
        </p:txBody>
      </p:sp>
      <p:pic>
        <p:nvPicPr>
          <p:cNvPr id="332" name="Picture 2" descr="Picture 2"/>
          <p:cNvPicPr>
            <a:picLocks noChangeAspect="1"/>
          </p:cNvPicPr>
          <p:nvPr/>
        </p:nvPicPr>
        <p:blipFill>
          <a:blip r:embed="rId3">
            <a:extLst/>
          </a:blip>
          <a:stretch>
            <a:fillRect/>
          </a:stretch>
        </p:blipFill>
        <p:spPr>
          <a:xfrm>
            <a:off x="1781907" y="1349252"/>
            <a:ext cx="5580186" cy="391425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45"/>
          <p:cNvSpPr txBox="1"/>
          <p:nvPr>
            <p:ph type="title"/>
          </p:nvPr>
        </p:nvSpPr>
        <p:spPr>
          <a:prstGeom prst="rect">
            <a:avLst/>
          </a:prstGeom>
        </p:spPr>
        <p:txBody>
          <a:bodyPr/>
          <a:lstStyle/>
          <a:p>
            <a:pPr/>
            <a:r>
              <a:t>SPAKE2 (</a:t>
            </a:r>
            <a:r>
              <a:t>Password-Authenticated Key Exchange)</a:t>
            </a:r>
          </a:p>
        </p:txBody>
      </p:sp>
      <p:sp>
        <p:nvSpPr>
          <p:cNvPr id="335" name="Text Placeholder 1"/>
          <p:cNvSpPr txBox="1"/>
          <p:nvPr>
            <p:ph type="body" idx="1"/>
          </p:nvPr>
        </p:nvSpPr>
        <p:spPr>
          <a:prstGeom prst="rect">
            <a:avLst/>
          </a:prstGeom>
        </p:spPr>
        <p:txBody>
          <a:bodyPr/>
          <a:lstStyle/>
          <a:p>
            <a:pPr/>
          </a:p>
        </p:txBody>
      </p:sp>
      <p:pic>
        <p:nvPicPr>
          <p:cNvPr id="336" name="Picture 3" descr="Picture 3"/>
          <p:cNvPicPr>
            <a:picLocks noChangeAspect="1"/>
          </p:cNvPicPr>
          <p:nvPr/>
        </p:nvPicPr>
        <p:blipFill>
          <a:blip r:embed="rId2">
            <a:extLst/>
          </a:blip>
          <a:stretch>
            <a:fillRect/>
          </a:stretch>
        </p:blipFill>
        <p:spPr>
          <a:xfrm>
            <a:off x="2505806" y="1091017"/>
            <a:ext cx="5868867" cy="4071979"/>
          </a:xfrm>
          <a:prstGeom prst="rect">
            <a:avLst/>
          </a:prstGeom>
          <a:ln w="12700">
            <a:miter lim="400000"/>
          </a:ln>
        </p:spPr>
      </p:pic>
      <p:sp>
        <p:nvSpPr>
          <p:cNvPr id="337" name="Rectangle 8">
            <a:hlinkClick r:id="rId3" invalidUrl="" action="" tgtFrame="" tooltip="" history="1" highlightClick="0" endSnd="0"/>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45"/>
          <p:cNvSpPr txBox="1"/>
          <p:nvPr>
            <p:ph type="title"/>
          </p:nvPr>
        </p:nvSpPr>
        <p:spPr>
          <a:prstGeom prst="rect">
            <a:avLst/>
          </a:prstGeom>
        </p:spPr>
        <p:txBody>
          <a:bodyPr/>
          <a:lstStyle/>
          <a:p>
            <a:pPr/>
            <a:r>
              <a:t>SPAKE2 (</a:t>
            </a:r>
            <a:r>
              <a:t>Password-Authenticated Key Exchange)</a:t>
            </a:r>
          </a:p>
        </p:txBody>
      </p:sp>
      <p:sp>
        <p:nvSpPr>
          <p:cNvPr id="340" name="Text Placeholder 1"/>
          <p:cNvSpPr txBox="1"/>
          <p:nvPr>
            <p:ph type="body" idx="1"/>
          </p:nvPr>
        </p:nvSpPr>
        <p:spPr>
          <a:prstGeom prst="rect">
            <a:avLst/>
          </a:prstGeom>
        </p:spPr>
        <p:txBody>
          <a:bodyPr/>
          <a:lstStyle/>
          <a:p>
            <a:pPr/>
          </a:p>
        </p:txBody>
      </p:sp>
      <p:pic>
        <p:nvPicPr>
          <p:cNvPr id="341" name="Picture 3" descr="Picture 3"/>
          <p:cNvPicPr>
            <a:picLocks noChangeAspect="1"/>
          </p:cNvPicPr>
          <p:nvPr/>
        </p:nvPicPr>
        <p:blipFill>
          <a:blip r:embed="rId2">
            <a:extLst/>
          </a:blip>
          <a:stretch>
            <a:fillRect/>
          </a:stretch>
        </p:blipFill>
        <p:spPr>
          <a:xfrm>
            <a:off x="2505806" y="1091017"/>
            <a:ext cx="5868867" cy="4071979"/>
          </a:xfrm>
          <a:prstGeom prst="rect">
            <a:avLst/>
          </a:prstGeom>
          <a:ln w="12700">
            <a:miter lim="400000"/>
          </a:ln>
        </p:spPr>
      </p:pic>
      <p:pic>
        <p:nvPicPr>
          <p:cNvPr id="342" name="Picture 7" descr="Picture 7"/>
          <p:cNvPicPr>
            <a:picLocks noChangeAspect="1"/>
          </p:cNvPicPr>
          <p:nvPr/>
        </p:nvPicPr>
        <p:blipFill>
          <a:blip r:embed="rId3">
            <a:extLst/>
          </a:blip>
          <a:stretch>
            <a:fillRect/>
          </a:stretch>
        </p:blipFill>
        <p:spPr>
          <a:xfrm>
            <a:off x="0" y="2450365"/>
            <a:ext cx="9144000" cy="2834893"/>
          </a:xfrm>
          <a:prstGeom prst="rect">
            <a:avLst/>
          </a:prstGeom>
          <a:ln w="12700">
            <a:miter lim="400000"/>
          </a:ln>
        </p:spPr>
      </p:pic>
      <p:sp>
        <p:nvSpPr>
          <p:cNvPr id="343" name="Rectangle 8">
            <a:hlinkClick r:id="rId4" invalidUrl="" action="" tgtFrame="" tooltip="" history="1" highlightClick="0" endSnd="0"/>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42"/>
                                        </p:tgtEl>
                                        <p:attrNameLst>
                                          <p:attrName>style.visibility</p:attrName>
                                        </p:attrNameLst>
                                      </p:cBhvr>
                                      <p:to>
                                        <p:strVal val="visible"/>
                                      </p:to>
                                    </p:set>
                                    <p:anim calcmode="lin" valueType="num">
                                      <p:cBhvr>
                                        <p:cTn id="7" dur="500" fill="hold"/>
                                        <p:tgtEl>
                                          <p:spTgt spid="342"/>
                                        </p:tgtEl>
                                        <p:attrNameLst>
                                          <p:attrName>ppt_x</p:attrName>
                                        </p:attrNameLst>
                                      </p:cBhvr>
                                      <p:tavLst>
                                        <p:tav tm="0">
                                          <p:val>
                                            <p:strVal val="#ppt_x"/>
                                          </p:val>
                                        </p:tav>
                                        <p:tav tm="100000">
                                          <p:val>
                                            <p:strVal val="#ppt_x"/>
                                          </p:val>
                                        </p:tav>
                                      </p:tavLst>
                                    </p:anim>
                                    <p:anim calcmode="lin" valueType="num">
                                      <p:cBhvr>
                                        <p:cTn id="8" dur="500" fill="hold"/>
                                        <p:tgtEl>
                                          <p:spTgt spid="3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2"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txBox="1"/>
          <p:nvPr>
            <p:ph type="title"/>
          </p:nvPr>
        </p:nvSpPr>
        <p:spPr>
          <a:prstGeom prst="rect">
            <a:avLst/>
          </a:prstGeom>
        </p:spPr>
        <p:txBody>
          <a:bodyPr/>
          <a:lstStyle/>
          <a:p>
            <a:pPr/>
            <a:r>
              <a:t>Proving Password</a:t>
            </a:r>
          </a:p>
        </p:txBody>
      </p:sp>
      <p:sp>
        <p:nvSpPr>
          <p:cNvPr id="346" name="Text Placeholder 1"/>
          <p:cNvSpPr txBox="1"/>
          <p:nvPr>
            <p:ph type="body" idx="1"/>
          </p:nvPr>
        </p:nvSpPr>
        <p:spPr>
          <a:prstGeom prst="rect">
            <a:avLst/>
          </a:prstGeom>
        </p:spPr>
        <p:txBody>
          <a:bodyPr/>
          <a:lstStyle/>
          <a:p>
            <a:pPr/>
          </a:p>
        </p:txBody>
      </p:sp>
      <p:pic>
        <p:nvPicPr>
          <p:cNvPr id="347" name="Picture 2" descr="Picture 2"/>
          <p:cNvPicPr>
            <a:picLocks noChangeAspect="1"/>
          </p:cNvPicPr>
          <p:nvPr/>
        </p:nvPicPr>
        <p:blipFill>
          <a:blip r:embed="rId2">
            <a:extLst/>
          </a:blip>
          <a:stretch>
            <a:fillRect/>
          </a:stretch>
        </p:blipFill>
        <p:spPr>
          <a:xfrm>
            <a:off x="1899138" y="880907"/>
            <a:ext cx="7244863" cy="422985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5"/>
          <p:cNvSpPr txBox="1"/>
          <p:nvPr>
            <p:ph type="title"/>
          </p:nvPr>
        </p:nvSpPr>
        <p:spPr>
          <a:prstGeom prst="rect">
            <a:avLst/>
          </a:prstGeom>
        </p:spPr>
        <p:txBody>
          <a:bodyPr/>
          <a:lstStyle/>
          <a:p>
            <a:pPr/>
            <a:r>
              <a:t>OPAQUE</a:t>
            </a:r>
          </a:p>
        </p:txBody>
      </p:sp>
      <p:sp>
        <p:nvSpPr>
          <p:cNvPr id="350" name="Text Placeholder 1"/>
          <p:cNvSpPr txBox="1"/>
          <p:nvPr>
            <p:ph type="body" idx="1"/>
          </p:nvPr>
        </p:nvSpPr>
        <p:spPr>
          <a:prstGeom prst="rect">
            <a:avLst/>
          </a:prstGeom>
        </p:spPr>
        <p:txBody>
          <a:bodyPr/>
          <a:lstStyle/>
          <a:p>
            <a:pPr/>
          </a:p>
        </p:txBody>
      </p:sp>
      <p:pic>
        <p:nvPicPr>
          <p:cNvPr id="351" name="Picture 4" descr="Picture 4"/>
          <p:cNvPicPr>
            <a:picLocks noChangeAspect="1"/>
          </p:cNvPicPr>
          <p:nvPr/>
        </p:nvPicPr>
        <p:blipFill>
          <a:blip r:embed="rId2">
            <a:extLst/>
          </a:blip>
          <a:stretch>
            <a:fillRect/>
          </a:stretch>
        </p:blipFill>
        <p:spPr>
          <a:xfrm>
            <a:off x="628650" y="1214069"/>
            <a:ext cx="7951980" cy="348981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45"/>
          <p:cNvSpPr txBox="1"/>
          <p:nvPr>
            <p:ph type="title"/>
          </p:nvPr>
        </p:nvSpPr>
        <p:spPr>
          <a:prstGeom prst="rect">
            <a:avLst/>
          </a:prstGeom>
        </p:spPr>
        <p:txBody>
          <a:bodyPr/>
          <a:lstStyle/>
          <a:p>
            <a:pPr/>
            <a:r>
              <a:t>OPAQUE</a:t>
            </a:r>
          </a:p>
        </p:txBody>
      </p:sp>
      <p:sp>
        <p:nvSpPr>
          <p:cNvPr id="354" name="Text Placeholder 1"/>
          <p:cNvSpPr txBox="1"/>
          <p:nvPr>
            <p:ph type="body" idx="1"/>
          </p:nvPr>
        </p:nvSpPr>
        <p:spPr>
          <a:prstGeom prst="rect">
            <a:avLst/>
          </a:prstGeom>
        </p:spPr>
        <p:txBody>
          <a:bodyPr/>
          <a:lstStyle/>
          <a:p>
            <a:pPr/>
          </a:p>
        </p:txBody>
      </p:sp>
      <p:pic>
        <p:nvPicPr>
          <p:cNvPr id="355" name="Picture 3" descr="Picture 3"/>
          <p:cNvPicPr>
            <a:picLocks noChangeAspect="1"/>
          </p:cNvPicPr>
          <p:nvPr/>
        </p:nvPicPr>
        <p:blipFill>
          <a:blip r:embed="rId2">
            <a:extLst/>
          </a:blip>
          <a:stretch>
            <a:fillRect/>
          </a:stretch>
        </p:blipFill>
        <p:spPr>
          <a:xfrm>
            <a:off x="2860607" y="557212"/>
            <a:ext cx="6115051" cy="460057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Docker</a:t>
            </a: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358"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itle"/>
          <p:cNvSpPr txBox="1"/>
          <p:nvPr>
            <p:ph type="title" idx="4294967295"/>
          </p:nvPr>
        </p:nvSpPr>
        <p:spPr>
          <a:xfrm>
            <a:off x="457200" y="228600"/>
            <a:ext cx="8229600" cy="952500"/>
          </a:xfrm>
          <a:prstGeom prst="rect">
            <a:avLst/>
          </a:prstGeom>
        </p:spPr>
        <p:txBody>
          <a:bodyPr/>
          <a:lstStyle/>
          <a:p>
            <a:pPr/>
          </a:p>
        </p:txBody>
      </p:sp>
      <p:sp>
        <p:nvSpPr>
          <p:cNvPr id="361" name="Docker"/>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Docker</a:t>
            </a:r>
          </a:p>
        </p:txBody>
      </p:sp>
      <p:grpSp>
        <p:nvGrpSpPr>
          <p:cNvPr id="364" name="A-comparison-of-the-architecture-of-virtual-machines-and-Docker-software.png"/>
          <p:cNvGrpSpPr/>
          <p:nvPr/>
        </p:nvGrpSpPr>
        <p:grpSpPr>
          <a:xfrm>
            <a:off x="72467" y="1577521"/>
            <a:ext cx="5895321" cy="3221249"/>
            <a:chOff x="0" y="0"/>
            <a:chExt cx="5895320" cy="3221247"/>
          </a:xfrm>
        </p:grpSpPr>
        <p:pic>
          <p:nvPicPr>
            <p:cNvPr id="363" name="A-comparison-of-the-architecture-of-virtual-machines-and-Docker-software.png" descr="A-comparison-of-the-architecture-of-virtual-machines-and-Docker-software.png"/>
            <p:cNvPicPr>
              <a:picLocks noChangeAspect="1"/>
            </p:cNvPicPr>
            <p:nvPr/>
          </p:nvPicPr>
          <p:blipFill>
            <a:blip r:embed="rId2">
              <a:extLst/>
            </a:blip>
            <a:stretch>
              <a:fillRect/>
            </a:stretch>
          </p:blipFill>
          <p:spPr>
            <a:xfrm>
              <a:off x="203200" y="203200"/>
              <a:ext cx="5488921" cy="2776748"/>
            </a:xfrm>
            <a:prstGeom prst="rect">
              <a:avLst/>
            </a:prstGeom>
            <a:ln>
              <a:noFill/>
            </a:ln>
            <a:effectLst/>
          </p:spPr>
        </p:pic>
        <p:pic>
          <p:nvPicPr>
            <p:cNvPr id="362" name="A-comparison-of-the-architecture-of-virtual-machines-and-Docker-software.png" descr="A-comparison-of-the-architecture-of-virtual-machines-and-Docker-software.png"/>
            <p:cNvPicPr>
              <a:picLocks noChangeAspect="0"/>
            </p:cNvPicPr>
            <p:nvPr/>
          </p:nvPicPr>
          <p:blipFill>
            <a:blip r:embed="rId3">
              <a:extLst/>
            </a:blip>
            <a:stretch>
              <a:fillRect/>
            </a:stretch>
          </p:blipFill>
          <p:spPr>
            <a:xfrm>
              <a:off x="0" y="0"/>
              <a:ext cx="5895321" cy="3221248"/>
            </a:xfrm>
            <a:prstGeom prst="rect">
              <a:avLst/>
            </a:prstGeom>
            <a:effectLst/>
          </p:spPr>
        </p:pic>
      </p:grpSp>
      <p:sp>
        <p:nvSpPr>
          <p:cNvPr id="365" name="Hung, L. H., Kristiyanto, D., Lee, S. B., &amp; Yeung, K. Y. (2016). GUIdock: using Docker containers with a common graphics user interface to address the reproducibility of research. PloS one, 11(4), e0152686."/>
          <p:cNvSpPr txBox="1"/>
          <p:nvPr/>
        </p:nvSpPr>
        <p:spPr>
          <a:xfrm>
            <a:off x="113065" y="5157091"/>
            <a:ext cx="8755743"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2800"/>
              </a:lnSpc>
              <a:defRPr sz="1200">
                <a:latin typeface="Times"/>
                <a:ea typeface="Times"/>
                <a:cs typeface="Times"/>
                <a:sym typeface="Times"/>
              </a:defRPr>
            </a:pPr>
            <a:r>
              <a:t>Hung, L. H., Kristiyanto, D., Lee, S. B., &amp; Yeung, K. Y. (2016). GUIdock: using Docker containers with a common graphics user interface to address the reproducibility of research. </a:t>
            </a:r>
            <a:r>
              <a:rPr i="1"/>
              <a:t>PloS one</a:t>
            </a:r>
            <a:r>
              <a:t>, </a:t>
            </a:r>
            <a:r>
              <a:rPr i="1"/>
              <a:t>11</a:t>
            </a:r>
            <a:r>
              <a:t>(4), e0152686.</a:t>
            </a:r>
          </a:p>
        </p:txBody>
      </p:sp>
      <p:pic>
        <p:nvPicPr>
          <p:cNvPr id="366" name="1*Rzo0LmhAL_7nBLBHadfeLA.jpeg" descr="1*Rzo0LmhAL_7nBLBHadfeLA.jpeg"/>
          <p:cNvPicPr>
            <a:picLocks noChangeAspect="1"/>
          </p:cNvPicPr>
          <p:nvPr/>
        </p:nvPicPr>
        <p:blipFill>
          <a:blip r:embed="rId4">
            <a:extLst/>
          </a:blip>
          <a:stretch>
            <a:fillRect/>
          </a:stretch>
        </p:blipFill>
        <p:spPr>
          <a:xfrm>
            <a:off x="4681125" y="-105437"/>
            <a:ext cx="4435778" cy="1802968"/>
          </a:xfrm>
          <a:prstGeom prst="rect">
            <a:avLst/>
          </a:prstGeom>
          <a:ln w="12700">
            <a:miter lim="400000"/>
          </a:ln>
        </p:spPr>
      </p:pic>
      <p:grpSp>
        <p:nvGrpSpPr>
          <p:cNvPr id="369" name="KubernetesDockerpic2.png"/>
          <p:cNvGrpSpPr/>
          <p:nvPr/>
        </p:nvGrpSpPr>
        <p:grpSpPr>
          <a:xfrm>
            <a:off x="826162" y="536201"/>
            <a:ext cx="6953940" cy="4982066"/>
            <a:chOff x="0" y="0"/>
            <a:chExt cx="6953938" cy="4982065"/>
          </a:xfrm>
        </p:grpSpPr>
        <p:pic>
          <p:nvPicPr>
            <p:cNvPr id="368" name="KubernetesDockerpic2.png" descr="KubernetesDockerpic2.png"/>
            <p:cNvPicPr>
              <a:picLocks noChangeAspect="1"/>
            </p:cNvPicPr>
            <p:nvPr/>
          </p:nvPicPr>
          <p:blipFill>
            <a:blip r:embed="rId5">
              <a:extLst/>
            </a:blip>
            <a:stretch>
              <a:fillRect/>
            </a:stretch>
          </p:blipFill>
          <p:spPr>
            <a:xfrm>
              <a:off x="203200" y="203200"/>
              <a:ext cx="6547539" cy="4537566"/>
            </a:xfrm>
            <a:prstGeom prst="rect">
              <a:avLst/>
            </a:prstGeom>
            <a:ln>
              <a:noFill/>
            </a:ln>
            <a:effectLst/>
          </p:spPr>
        </p:pic>
        <p:pic>
          <p:nvPicPr>
            <p:cNvPr id="367" name="KubernetesDockerpic2.png" descr="KubernetesDockerpic2.png"/>
            <p:cNvPicPr>
              <a:picLocks noChangeAspect="0"/>
            </p:cNvPicPr>
            <p:nvPr/>
          </p:nvPicPr>
          <p:blipFill>
            <a:blip r:embed="rId6">
              <a:extLst/>
            </a:blip>
            <a:stretch>
              <a:fillRect/>
            </a:stretch>
          </p:blipFill>
          <p:spPr>
            <a:xfrm>
              <a:off x="0" y="0"/>
              <a:ext cx="6953939" cy="4982066"/>
            </a:xfrm>
            <a:prstGeom prst="rect">
              <a:avLst/>
            </a:prstGeom>
            <a:effectLst/>
          </p:spPr>
        </p:pic>
      </p:grpSp>
      <p:sp>
        <p:nvSpPr>
          <p:cNvPr id="370" name="FROM ubuntu:16.04…"/>
          <p:cNvSpPr/>
          <p:nvPr/>
        </p:nvSpPr>
        <p:spPr>
          <a:xfrm>
            <a:off x="228359" y="1057207"/>
            <a:ext cx="8525155" cy="4089740"/>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FROM ubuntu:16.04</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apt-get update &amp;&amp; apt-get install -y openssh-server</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mkdir /var/run/sshd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echo 'root:THEPASSWORDYOUCREATED' | chpasswd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sed -i 's/PermitRootLogin prohibit-password/PermitRootLogin yes/' /etc/ssh/sshd_config</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 SSH login fix. Otherwise user is kicked off after login</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sed 's@session\s*required\s*pam_loginuid.so@session optional pam_loginuid.so@g' -i /etc/pam.d/sshd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ENV NOTVISIBLE "in users 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RUN echo "export VISIBLE=now" &gt;&gt; /etc/profile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EXPOSE 22</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t>CMD ["/usr/sbin/sshd", "-D"]</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eelOff" invX="1"/>
      </p:transition>
    </mc:Choice>
    <mc:Choice xmlns:p14="http://schemas.microsoft.com/office/powerpoint/2010/main" Requires="p14">
      <p:transition spd="slow" advClick="1" p14:dur="12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66"/>
                                        </p:tgtEl>
                                        <p:attrNameLst>
                                          <p:attrName>style.visibility</p:attrName>
                                        </p:attrNameLst>
                                      </p:cBhvr>
                                      <p:to>
                                        <p:strVal val="visible"/>
                                      </p:to>
                                    </p:set>
                                    <p:anim calcmode="lin" valueType="num">
                                      <p:cBhvr>
                                        <p:cTn id="7" dur="1000" fill="hold"/>
                                        <p:tgtEl>
                                          <p:spTgt spid="366"/>
                                        </p:tgtEl>
                                        <p:attrNameLst>
                                          <p:attrName>ppt_x</p:attrName>
                                        </p:attrNameLst>
                                      </p:cBhvr>
                                      <p:tavLst>
                                        <p:tav tm="0">
                                          <p:val>
                                            <p:strVal val="0-#ppt_w/2"/>
                                          </p:val>
                                        </p:tav>
                                        <p:tav tm="100000">
                                          <p:val>
                                            <p:strVal val="#ppt_x"/>
                                          </p:val>
                                        </p:tav>
                                      </p:tavLst>
                                    </p:anim>
                                    <p:anim calcmode="lin" valueType="num">
                                      <p:cBhvr>
                                        <p:cTn id="8" dur="1000" fill="hold"/>
                                        <p:tgtEl>
                                          <p:spTgt spid="36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364"/>
                                        </p:tgtEl>
                                        <p:attrNameLst>
                                          <p:attrName>style.visibility</p:attrName>
                                        </p:attrNameLst>
                                      </p:cBhvr>
                                      <p:to>
                                        <p:strVal val="visible"/>
                                      </p:to>
                                    </p:set>
                                    <p:anim calcmode="lin" valueType="num">
                                      <p:cBhvr>
                                        <p:cTn id="13" dur="1000" fill="hold"/>
                                        <p:tgtEl>
                                          <p:spTgt spid="364"/>
                                        </p:tgtEl>
                                        <p:attrNameLst>
                                          <p:attrName>ppt_x</p:attrName>
                                        </p:attrNameLst>
                                      </p:cBhvr>
                                      <p:tavLst>
                                        <p:tav tm="0">
                                          <p:val>
                                            <p:strVal val="0-#ppt_w/2"/>
                                          </p:val>
                                        </p:tav>
                                        <p:tav tm="100000">
                                          <p:val>
                                            <p:strVal val="#ppt_x"/>
                                          </p:val>
                                        </p:tav>
                                      </p:tavLst>
                                    </p:anim>
                                    <p:anim calcmode="lin" valueType="num">
                                      <p:cBhvr>
                                        <p:cTn id="14" dur="1000" fill="hold"/>
                                        <p:tgtEl>
                                          <p:spTgt spid="3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369"/>
                                        </p:tgtEl>
                                        <p:attrNameLst>
                                          <p:attrName>style.visibility</p:attrName>
                                        </p:attrNameLst>
                                      </p:cBhvr>
                                      <p:to>
                                        <p:strVal val="visible"/>
                                      </p:to>
                                    </p:set>
                                    <p:anim calcmode="lin" valueType="num">
                                      <p:cBhvr>
                                        <p:cTn id="19" dur="1000" fill="hold"/>
                                        <p:tgtEl>
                                          <p:spTgt spid="369"/>
                                        </p:tgtEl>
                                        <p:attrNameLst>
                                          <p:attrName>ppt_x</p:attrName>
                                        </p:attrNameLst>
                                      </p:cBhvr>
                                      <p:tavLst>
                                        <p:tav tm="0">
                                          <p:val>
                                            <p:strVal val="0-#ppt_w/2"/>
                                          </p:val>
                                        </p:tav>
                                        <p:tav tm="100000">
                                          <p:val>
                                            <p:strVal val="#ppt_x"/>
                                          </p:val>
                                        </p:tav>
                                      </p:tavLst>
                                    </p:anim>
                                    <p:anim calcmode="lin" valueType="num">
                                      <p:cBhvr>
                                        <p:cTn id="20" dur="1000" fill="hold"/>
                                        <p:tgtEl>
                                          <p:spTgt spid="36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4" grpId="2"/>
      <p:bldP build="whole" bldLvl="1" animBg="1" rev="0" advAuto="0" spid="370" grpId="4"/>
      <p:bldP build="whole" bldLvl="1" animBg="1" rev="0" advAuto="0" spid="369" grpId="3"/>
      <p:bldP build="whole" bldLvl="1" animBg="1" rev="0" advAuto="0" spid="366"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itle 1"/>
          <p:cNvSpPr txBox="1"/>
          <p:nvPr>
            <p:ph type="title"/>
          </p:nvPr>
        </p:nvSpPr>
        <p:spPr>
          <a:xfrm>
            <a:off x="430212" y="787400"/>
            <a:ext cx="5327651" cy="4140200"/>
          </a:xfrm>
          <a:prstGeom prst="rect">
            <a:avLst/>
          </a:prstGeom>
        </p:spPr>
        <p:txBody>
          <a:bodyPr/>
          <a:lstStyle/>
          <a:p>
            <a:pPr algn="l" defTabSz="740663">
              <a:defRPr b="1" sz="3159">
                <a:solidFill>
                  <a:srgbClr val="C00000"/>
                </a:solidFill>
              </a:defRPr>
            </a:pPr>
            <a:r>
              <a:t>Tokens, Authorization and Docker</a:t>
            </a:r>
            <a:br/>
            <a:r>
              <a:rPr b="0" sz="1458"/>
              <a:t>ECR-20 Tokens</a:t>
            </a:r>
            <a:endParaRPr b="0" sz="1458"/>
          </a:p>
          <a:p>
            <a:pPr algn="l" defTabSz="740663">
              <a:defRPr b="1" sz="3159">
                <a:solidFill>
                  <a:srgbClr val="C00000"/>
                </a:solidFill>
              </a:defRPr>
            </a:pPr>
            <a:r>
              <a:rPr b="0" sz="1458"/>
              <a:t>JSON Web Tokens</a:t>
            </a:r>
            <a:endParaRPr b="0" sz="1458"/>
          </a:p>
          <a:p>
            <a:pPr algn="l" defTabSz="740663">
              <a:defRPr b="1" sz="3159">
                <a:solidFill>
                  <a:srgbClr val="C00000"/>
                </a:solidFill>
              </a:defRPr>
            </a:pPr>
            <a:r>
              <a:rPr b="0" sz="1458"/>
              <a:t>OAuth 2.0</a:t>
            </a:r>
            <a:endParaRPr b="0" sz="1458"/>
          </a:p>
          <a:p>
            <a:pPr algn="l" defTabSz="740663">
              <a:defRPr b="1" sz="3159">
                <a:solidFill>
                  <a:srgbClr val="C00000"/>
                </a:solidFill>
              </a:defRPr>
            </a:pPr>
            <a:r>
              <a:rPr b="0" sz="1458"/>
              <a:t>Fernet Tokens</a:t>
            </a:r>
            <a:endParaRPr b="0" sz="1458"/>
          </a:p>
          <a:p>
            <a:pPr algn="l" defTabSz="740663">
              <a:defRPr b="1" sz="3159">
                <a:solidFill>
                  <a:srgbClr val="C00000"/>
                </a:solidFill>
              </a:defRPr>
            </a:pPr>
            <a:r>
              <a:rPr b="0" sz="1458"/>
              <a:t>PAKE</a:t>
            </a:r>
            <a:endParaRPr b="0" sz="1458"/>
          </a:p>
          <a:p>
            <a:pPr algn="l" defTabSz="740663">
              <a:defRPr b="1" sz="3159">
                <a:solidFill>
                  <a:srgbClr val="C00000"/>
                </a:solidFill>
              </a:defRPr>
            </a:pPr>
            <a:r>
              <a:rPr b="0" sz="1458"/>
              <a:t>Docker</a:t>
            </a:r>
            <a:endParaRPr b="0" sz="1458"/>
          </a:p>
          <a:p>
            <a:pPr algn="l" defTabSz="740663">
              <a:defRPr b="1" sz="3159">
                <a:solidFill>
                  <a:srgbClr val="C00000"/>
                </a:solidFill>
              </a:defRPr>
            </a:pPr>
            <a:br>
              <a:rPr b="0" sz="1458"/>
            </a:br>
            <a:br>
              <a:rPr b="0" sz="1458"/>
            </a:br>
            <a:r>
              <a:rPr sz="2187">
                <a:solidFill>
                  <a:srgbClr val="000000"/>
                </a:solidFill>
              </a:rPr>
              <a:t>Prof Bill Buchanan OBE</a:t>
            </a:r>
            <a:br>
              <a:rPr sz="2187">
                <a:solidFill>
                  <a:srgbClr val="000000"/>
                </a:solidFill>
              </a:rPr>
            </a:br>
            <a:br>
              <a:rPr b="0" sz="1458"/>
            </a:br>
            <a:r>
              <a:rPr b="0" sz="1458"/>
              <a:t>http://asecuritysite.com/encryption</a:t>
            </a:r>
            <a:endParaRPr b="0" sz="1458"/>
          </a:p>
          <a:p>
            <a:pPr algn="l" defTabSz="740663">
              <a:defRPr b="1" sz="3159">
                <a:solidFill>
                  <a:srgbClr val="C00000"/>
                </a:solidFill>
              </a:defRPr>
            </a:pPr>
            <a:r>
              <a:rPr b="0" sz="1458"/>
              <a:t>http://asecuritysite.com/unit06</a:t>
            </a:r>
            <a:br>
              <a:rPr b="0" sz="1458"/>
            </a:br>
          </a:p>
        </p:txBody>
      </p:sp>
      <p:pic>
        <p:nvPicPr>
          <p:cNvPr id="373"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Content Placeholder 1"/>
          <p:cNvSpPr txBox="1"/>
          <p:nvPr>
            <p:ph type="body" idx="1"/>
          </p:nvPr>
        </p:nvSpPr>
        <p:spPr>
          <a:xfrm>
            <a:off x="171480" y="1012019"/>
            <a:ext cx="8829676" cy="4583939"/>
          </a:xfrm>
          <a:prstGeom prst="rect">
            <a:avLst/>
          </a:prstGeom>
        </p:spPr>
        <p:txBody>
          <a:bodyPr/>
          <a:lstStyle/>
          <a:p>
            <a:pPr/>
          </a:p>
        </p:txBody>
      </p:sp>
      <p:pic>
        <p:nvPicPr>
          <p:cNvPr id="173" name="Picture 2" descr="Picture 2"/>
          <p:cNvPicPr>
            <a:picLocks noChangeAspect="1"/>
          </p:cNvPicPr>
          <p:nvPr/>
        </p:nvPicPr>
        <p:blipFill>
          <a:blip r:embed="rId2">
            <a:extLst/>
          </a:blip>
          <a:stretch>
            <a:fillRect/>
          </a:stretch>
        </p:blipFill>
        <p:spPr>
          <a:xfrm>
            <a:off x="0" y="-30655"/>
            <a:ext cx="9144000" cy="574565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okenization with data"/>
          <p:cNvSpPr txBox="1"/>
          <p:nvPr>
            <p:ph type="title"/>
          </p:nvPr>
        </p:nvSpPr>
        <p:spPr>
          <a:xfrm>
            <a:off x="24053" y="239567"/>
            <a:ext cx="5915027" cy="487276"/>
          </a:xfrm>
          <a:prstGeom prst="rect">
            <a:avLst/>
          </a:prstGeom>
        </p:spPr>
        <p:txBody>
          <a:bodyPr/>
          <a:lstStyle/>
          <a:p>
            <a:pPr/>
            <a:r>
              <a:t>Tokenization with data</a:t>
            </a:r>
          </a:p>
        </p:txBody>
      </p:sp>
      <p:pic>
        <p:nvPicPr>
          <p:cNvPr id="176" name="Image" descr="Image"/>
          <p:cNvPicPr>
            <a:picLocks noChangeAspect="1"/>
          </p:cNvPicPr>
          <p:nvPr/>
        </p:nvPicPr>
        <p:blipFill>
          <a:blip r:embed="rId2">
            <a:extLst/>
          </a:blip>
          <a:stretch>
            <a:fillRect/>
          </a:stretch>
        </p:blipFill>
        <p:spPr>
          <a:xfrm>
            <a:off x="466720" y="835818"/>
            <a:ext cx="7671927" cy="447660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okenization with data"/>
          <p:cNvSpPr txBox="1"/>
          <p:nvPr>
            <p:ph type="title"/>
          </p:nvPr>
        </p:nvSpPr>
        <p:spPr>
          <a:xfrm>
            <a:off x="24053" y="239567"/>
            <a:ext cx="5915027" cy="487276"/>
          </a:xfrm>
          <a:prstGeom prst="rect">
            <a:avLst/>
          </a:prstGeom>
        </p:spPr>
        <p:txBody>
          <a:bodyPr/>
          <a:lstStyle/>
          <a:p>
            <a:pPr/>
            <a:r>
              <a:t>Tokenization with data</a:t>
            </a:r>
          </a:p>
        </p:txBody>
      </p:sp>
      <p:pic>
        <p:nvPicPr>
          <p:cNvPr id="179" name="Image" descr="Image"/>
          <p:cNvPicPr>
            <a:picLocks noChangeAspect="1"/>
          </p:cNvPicPr>
          <p:nvPr/>
        </p:nvPicPr>
        <p:blipFill>
          <a:blip r:embed="rId2">
            <a:extLst/>
          </a:blip>
          <a:stretch>
            <a:fillRect/>
          </a:stretch>
        </p:blipFill>
        <p:spPr>
          <a:xfrm>
            <a:off x="439634" y="1275874"/>
            <a:ext cx="8085274" cy="387015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Visa Best Practice for Tokenization"/>
          <p:cNvSpPr txBox="1"/>
          <p:nvPr>
            <p:ph type="title"/>
          </p:nvPr>
        </p:nvSpPr>
        <p:spPr>
          <a:xfrm>
            <a:off x="24053" y="239567"/>
            <a:ext cx="5915027" cy="487276"/>
          </a:xfrm>
          <a:prstGeom prst="rect">
            <a:avLst/>
          </a:prstGeom>
        </p:spPr>
        <p:txBody>
          <a:bodyPr/>
          <a:lstStyle/>
          <a:p>
            <a:pPr/>
            <a:r>
              <a:t>Visa Best Practice for Tokenization</a:t>
            </a:r>
          </a:p>
        </p:txBody>
      </p:sp>
      <p:pic>
        <p:nvPicPr>
          <p:cNvPr id="182" name="Image" descr="Image"/>
          <p:cNvPicPr>
            <a:picLocks noChangeAspect="1"/>
          </p:cNvPicPr>
          <p:nvPr/>
        </p:nvPicPr>
        <p:blipFill>
          <a:blip r:embed="rId2">
            <a:extLst/>
          </a:blip>
          <a:stretch>
            <a:fillRect/>
          </a:stretch>
        </p:blipFill>
        <p:spPr>
          <a:xfrm>
            <a:off x="0" y="774783"/>
            <a:ext cx="9144000" cy="464323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1*3Fd3BCeHV_cxeqJ_SKiPMQ.png" descr="1*3Fd3BCeHV_cxeqJ_SKiPMQ.png"/>
          <p:cNvPicPr>
            <a:picLocks noChangeAspect="1"/>
          </p:cNvPicPr>
          <p:nvPr/>
        </p:nvPicPr>
        <p:blipFill>
          <a:blip r:embed="rId2">
            <a:extLst/>
          </a:blip>
          <a:stretch>
            <a:fillRect/>
          </a:stretch>
        </p:blipFill>
        <p:spPr>
          <a:xfrm>
            <a:off x="173280" y="1032807"/>
            <a:ext cx="8200676" cy="3961952"/>
          </a:xfrm>
          <a:prstGeom prst="rect">
            <a:avLst/>
          </a:prstGeom>
          <a:ln w="12700">
            <a:miter lim="400000"/>
          </a:ln>
        </p:spPr>
      </p:pic>
      <p:sp>
        <p:nvSpPr>
          <p:cNvPr id="185" name="Token Mapping"/>
          <p:cNvSpPr txBox="1"/>
          <p:nvPr>
            <p:ph type="title"/>
          </p:nvPr>
        </p:nvSpPr>
        <p:spPr>
          <a:xfrm>
            <a:off x="24053" y="239567"/>
            <a:ext cx="5915027" cy="487276"/>
          </a:xfrm>
          <a:prstGeom prst="rect">
            <a:avLst/>
          </a:prstGeom>
        </p:spPr>
        <p:txBody>
          <a:bodyPr/>
          <a:lstStyle/>
          <a:p>
            <a:pPr/>
            <a:r>
              <a:t>Token Mapping</a:t>
            </a:r>
          </a:p>
        </p:txBody>
      </p:sp>
      <p:sp>
        <p:nvSpPr>
          <p:cNvPr id="186" name="World">
            <a:hlinkClick r:id="rId3" invalidUrl="" action="" tgtFrame="" tooltip="" history="1" highlightClick="0" endSnd="0"/>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sx="100000" sy="100000" kx="0" ky="0" algn="b" rotWithShape="0" blurRad="0" dist="0" dir="540000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itle 1"/>
          <p:cNvSpPr txBox="1"/>
          <p:nvPr>
            <p:ph type="title"/>
          </p:nvPr>
        </p:nvSpPr>
        <p:spPr>
          <a:xfrm>
            <a:off x="430212" y="787400"/>
            <a:ext cx="5327651" cy="4140200"/>
          </a:xfrm>
          <a:prstGeom prst="rect">
            <a:avLst/>
          </a:prstGeom>
        </p:spPr>
        <p:txBody>
          <a:bodyPr/>
          <a:lstStyle/>
          <a:p>
            <a:pPr algn="l">
              <a:defRPr b="1" sz="3900">
                <a:solidFill>
                  <a:srgbClr val="C00000"/>
                </a:solidFill>
              </a:defRPr>
            </a:pPr>
            <a:r>
              <a:t>Tokens, Authorization and Docker</a:t>
            </a:r>
            <a:br/>
            <a:r>
              <a:rPr b="0" sz="1800"/>
              <a:t>ERC-20 Tokens</a:t>
            </a:r>
            <a:endParaRPr b="0" sz="1800"/>
          </a:p>
          <a:p>
            <a:pPr algn="l">
              <a:defRPr b="1" sz="3900">
                <a:solidFill>
                  <a:srgbClr val="C00000"/>
                </a:solidFill>
              </a:defRPr>
            </a:pPr>
            <a:br>
              <a:rPr b="0" sz="1800"/>
            </a:br>
            <a:br>
              <a:rPr b="0" sz="1800"/>
            </a:br>
            <a:r>
              <a:rPr sz="2700">
                <a:solidFill>
                  <a:srgbClr val="000000"/>
                </a:solidFill>
              </a:rPr>
              <a:t>Prof Bill Buchanan OBE</a:t>
            </a:r>
            <a:br>
              <a:rPr sz="2700">
                <a:solidFill>
                  <a:srgbClr val="000000"/>
                </a:solidFill>
              </a:rPr>
            </a:br>
            <a:br>
              <a:rPr b="0" sz="1800"/>
            </a:br>
            <a:r>
              <a:rPr b="0" sz="1800"/>
              <a:t>http://asecuritysite.com/encryption</a:t>
            </a:r>
            <a:endParaRPr b="0" sz="1800"/>
          </a:p>
          <a:p>
            <a:pPr algn="l">
              <a:defRPr b="1" sz="3900">
                <a:solidFill>
                  <a:srgbClr val="C00000"/>
                </a:solidFill>
              </a:defRPr>
            </a:pPr>
            <a:r>
              <a:rPr b="0" sz="1800"/>
              <a:t>http://asecuritysite.com/unit06</a:t>
            </a:r>
            <a:br>
              <a:rPr b="0" sz="1800"/>
            </a:br>
          </a:p>
        </p:txBody>
      </p:sp>
      <p:pic>
        <p:nvPicPr>
          <p:cNvPr id="189" name="Content Placeholder 1" descr="Content Placeholder 1"/>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